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89" r:id="rId6"/>
    <p:sldId id="293" r:id="rId7"/>
    <p:sldId id="290" r:id="rId8"/>
    <p:sldId id="291" r:id="rId9"/>
    <p:sldId id="301" r:id="rId10"/>
    <p:sldId id="302" r:id="rId11"/>
    <p:sldId id="261" r:id="rId12"/>
    <p:sldId id="260" r:id="rId13"/>
    <p:sldId id="295" r:id="rId14"/>
    <p:sldId id="296" r:id="rId15"/>
    <p:sldId id="258" r:id="rId16"/>
    <p:sldId id="298" r:id="rId17"/>
    <p:sldId id="271" r:id="rId18"/>
    <p:sldId id="272" r:id="rId19"/>
    <p:sldId id="273" r:id="rId20"/>
    <p:sldId id="274" r:id="rId21"/>
    <p:sldId id="275" r:id="rId22"/>
    <p:sldId id="276" r:id="rId23"/>
    <p:sldId id="304" r:id="rId24"/>
    <p:sldId id="303" r:id="rId25"/>
    <p:sldId id="281" r:id="rId26"/>
    <p:sldId id="277" r:id="rId27"/>
    <p:sldId id="307" r:id="rId28"/>
    <p:sldId id="309" r:id="rId29"/>
    <p:sldId id="278" r:id="rId30"/>
    <p:sldId id="279" r:id="rId31"/>
    <p:sldId id="280" r:id="rId32"/>
    <p:sldId id="308" r:id="rId33"/>
    <p:sldId id="282" r:id="rId34"/>
    <p:sldId id="283" r:id="rId35"/>
    <p:sldId id="284" r:id="rId36"/>
    <p:sldId id="286" r:id="rId37"/>
    <p:sldId id="285" r:id="rId38"/>
    <p:sldId id="312" r:id="rId39"/>
    <p:sldId id="313" r:id="rId40"/>
    <p:sldId id="300" r:id="rId41"/>
    <p:sldId id="310"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B1C92-E0F6-FDA9-C8A1-48A690A32445}" v="99" dt="2025-11-03T22:30:04.501"/>
    <p1510:client id="{CBE6696D-2C7E-ABCF-82EB-1A07E5FC85F3}" v="1" dt="2025-11-05T18:56:05.304"/>
    <p1510:client id="{FD696AC0-E271-B176-5145-BB95FC2AEEDB}" v="5" dt="2025-11-03T19:17:14.9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latt, Alexander" userId="S::klatta@smhs.org::cd6b19ab-ade6-4c6b-9720-6c60fc0aa26f" providerId="AD" clId="Web-{CBE6696D-2C7E-ABCF-82EB-1A07E5FC85F3}"/>
    <pc:docChg chg="delSld">
      <pc:chgData name="Klatt, Alexander" userId="S::klatta@smhs.org::cd6b19ab-ade6-4c6b-9720-6c60fc0aa26f" providerId="AD" clId="Web-{CBE6696D-2C7E-ABCF-82EB-1A07E5FC85F3}" dt="2025-11-05T18:56:05.304" v="0"/>
      <pc:docMkLst>
        <pc:docMk/>
      </pc:docMkLst>
      <pc:sldChg chg="del">
        <pc:chgData name="Klatt, Alexander" userId="S::klatta@smhs.org::cd6b19ab-ade6-4c6b-9720-6c60fc0aa26f" providerId="AD" clId="Web-{CBE6696D-2C7E-ABCF-82EB-1A07E5FC85F3}" dt="2025-11-05T18:56:05.304" v="0"/>
        <pc:sldMkLst>
          <pc:docMk/>
          <pc:sldMk cId="2456133870" sldId="311"/>
        </pc:sldMkLst>
      </pc:sldChg>
    </pc:docChg>
  </pc:docChgLst>
  <pc:docChgLst>
    <pc:chgData name="Klatt, Alexander" userId="S::klatta@smhs.org::cd6b19ab-ade6-4c6b-9720-6c60fc0aa26f" providerId="AD" clId="Web-{FD696AC0-E271-B176-5145-BB95FC2AEEDB}"/>
    <pc:docChg chg="modSld">
      <pc:chgData name="Klatt, Alexander" userId="S::klatta@smhs.org::cd6b19ab-ade6-4c6b-9720-6c60fc0aa26f" providerId="AD" clId="Web-{FD696AC0-E271-B176-5145-BB95FC2AEEDB}" dt="2025-11-03T19:17:13.941" v="3" actId="20577"/>
      <pc:docMkLst>
        <pc:docMk/>
      </pc:docMkLst>
      <pc:sldChg chg="modSp">
        <pc:chgData name="Klatt, Alexander" userId="S::klatta@smhs.org::cd6b19ab-ade6-4c6b-9720-6c60fc0aa26f" providerId="AD" clId="Web-{FD696AC0-E271-B176-5145-BB95FC2AEEDB}" dt="2025-11-03T19:17:13.941" v="3" actId="20577"/>
        <pc:sldMkLst>
          <pc:docMk/>
          <pc:sldMk cId="3997757039" sldId="283"/>
        </pc:sldMkLst>
        <pc:spChg chg="mod">
          <ac:chgData name="Klatt, Alexander" userId="S::klatta@smhs.org::cd6b19ab-ade6-4c6b-9720-6c60fc0aa26f" providerId="AD" clId="Web-{FD696AC0-E271-B176-5145-BB95FC2AEEDB}" dt="2025-11-03T19:17:13.941" v="3" actId="20577"/>
          <ac:spMkLst>
            <pc:docMk/>
            <pc:sldMk cId="3997757039" sldId="283"/>
            <ac:spMk id="2" creationId="{F1BC39B6-007E-EAAE-6851-BA8910B284BD}"/>
          </ac:spMkLst>
        </pc:spChg>
      </pc:sldChg>
    </pc:docChg>
  </pc:docChgLst>
  <pc:docChgLst>
    <pc:chgData name="Klatt, Alexander" userId="S::klatta@smhs.org::cd6b19ab-ade6-4c6b-9720-6c60fc0aa26f" providerId="AD" clId="Web-{346534C1-D839-B754-3E8F-32000E5D01D4}"/>
    <pc:docChg chg="addSld modSld sldOrd">
      <pc:chgData name="Klatt, Alexander" userId="S::klatta@smhs.org::cd6b19ab-ade6-4c6b-9720-6c60fc0aa26f" providerId="AD" clId="Web-{346534C1-D839-B754-3E8F-32000E5D01D4}" dt="2025-10-28T20:33:19.024" v="37"/>
      <pc:docMkLst>
        <pc:docMk/>
      </pc:docMkLst>
      <pc:sldChg chg="addSp modSp">
        <pc:chgData name="Klatt, Alexander" userId="S::klatta@smhs.org::cd6b19ab-ade6-4c6b-9720-6c60fc0aa26f" providerId="AD" clId="Web-{346534C1-D839-B754-3E8F-32000E5D01D4}" dt="2025-10-28T20:30:04.724" v="13" actId="1076"/>
        <pc:sldMkLst>
          <pc:docMk/>
          <pc:sldMk cId="2895569134" sldId="284"/>
        </pc:sldMkLst>
        <pc:spChg chg="add mod">
          <ac:chgData name="Klatt, Alexander" userId="S::klatta@smhs.org::cd6b19ab-ade6-4c6b-9720-6c60fc0aa26f" providerId="AD" clId="Web-{346534C1-D839-B754-3E8F-32000E5D01D4}" dt="2025-10-28T20:30:04.724" v="13" actId="1076"/>
          <ac:spMkLst>
            <pc:docMk/>
            <pc:sldMk cId="2895569134" sldId="284"/>
            <ac:spMk id="7" creationId="{2D12F6D7-2A32-57FE-06BD-F603A3A860C8}"/>
          </ac:spMkLst>
        </pc:spChg>
      </pc:sldChg>
      <pc:sldChg chg="modSp ord">
        <pc:chgData name="Klatt, Alexander" userId="S::klatta@smhs.org::cd6b19ab-ade6-4c6b-9720-6c60fc0aa26f" providerId="AD" clId="Web-{346534C1-D839-B754-3E8F-32000E5D01D4}" dt="2025-10-28T20:31:05.600" v="20" actId="20577"/>
        <pc:sldMkLst>
          <pc:docMk/>
          <pc:sldMk cId="3939900543" sldId="300"/>
        </pc:sldMkLst>
        <pc:spChg chg="mod">
          <ac:chgData name="Klatt, Alexander" userId="S::klatta@smhs.org::cd6b19ab-ade6-4c6b-9720-6c60fc0aa26f" providerId="AD" clId="Web-{346534C1-D839-B754-3E8F-32000E5D01D4}" dt="2025-10-28T20:31:05.600" v="20" actId="20577"/>
          <ac:spMkLst>
            <pc:docMk/>
            <pc:sldMk cId="3939900543" sldId="300"/>
            <ac:spMk id="9" creationId="{188195E4-6826-82FA-16C9-81D3C021BE24}"/>
          </ac:spMkLst>
        </pc:spChg>
      </pc:sldChg>
      <pc:sldChg chg="modSp add ord replId">
        <pc:chgData name="Klatt, Alexander" userId="S::klatta@smhs.org::cd6b19ab-ade6-4c6b-9720-6c60fc0aa26f" providerId="AD" clId="Web-{346534C1-D839-B754-3E8F-32000E5D01D4}" dt="2025-10-28T20:32:12.601" v="31" actId="1076"/>
        <pc:sldMkLst>
          <pc:docMk/>
          <pc:sldMk cId="3423607695" sldId="307"/>
        </pc:sldMkLst>
        <pc:spChg chg="mod">
          <ac:chgData name="Klatt, Alexander" userId="S::klatta@smhs.org::cd6b19ab-ade6-4c6b-9720-6c60fc0aa26f" providerId="AD" clId="Web-{346534C1-D839-B754-3E8F-32000E5D01D4}" dt="2025-10-28T20:32:12.601" v="31" actId="1076"/>
          <ac:spMkLst>
            <pc:docMk/>
            <pc:sldMk cId="3423607695" sldId="307"/>
            <ac:spMk id="9" creationId="{A3601E2C-5100-BC7B-E340-9A2C4760C161}"/>
          </ac:spMkLst>
        </pc:spChg>
      </pc:sldChg>
      <pc:sldChg chg="add replId">
        <pc:chgData name="Klatt, Alexander" userId="S::klatta@smhs.org::cd6b19ab-ade6-4c6b-9720-6c60fc0aa26f" providerId="AD" clId="Web-{346534C1-D839-B754-3E8F-32000E5D01D4}" dt="2025-10-28T20:31:17.663" v="21"/>
        <pc:sldMkLst>
          <pc:docMk/>
          <pc:sldMk cId="2525848570" sldId="308"/>
        </pc:sldMkLst>
      </pc:sldChg>
      <pc:sldChg chg="modSp add replId">
        <pc:chgData name="Klatt, Alexander" userId="S::klatta@smhs.org::cd6b19ab-ade6-4c6b-9720-6c60fc0aa26f" providerId="AD" clId="Web-{346534C1-D839-B754-3E8F-32000E5D01D4}" dt="2025-10-28T20:32:56.477" v="33" actId="20577"/>
        <pc:sldMkLst>
          <pc:docMk/>
          <pc:sldMk cId="3651988496" sldId="309"/>
        </pc:sldMkLst>
        <pc:spChg chg="mod">
          <ac:chgData name="Klatt, Alexander" userId="S::klatta@smhs.org::cd6b19ab-ade6-4c6b-9720-6c60fc0aa26f" providerId="AD" clId="Web-{346534C1-D839-B754-3E8F-32000E5D01D4}" dt="2025-10-28T20:32:56.477" v="33" actId="20577"/>
          <ac:spMkLst>
            <pc:docMk/>
            <pc:sldMk cId="3651988496" sldId="309"/>
            <ac:spMk id="9" creationId="{BC0DBCEF-47A1-A38D-33E8-20D34665AF0E}"/>
          </ac:spMkLst>
        </pc:spChg>
      </pc:sldChg>
      <pc:sldChg chg="add replId">
        <pc:chgData name="Klatt, Alexander" userId="S::klatta@smhs.org::cd6b19ab-ade6-4c6b-9720-6c60fc0aa26f" providerId="AD" clId="Web-{346534C1-D839-B754-3E8F-32000E5D01D4}" dt="2025-10-28T20:33:10.227" v="34"/>
        <pc:sldMkLst>
          <pc:docMk/>
          <pc:sldMk cId="1331777836" sldId="310"/>
        </pc:sldMkLst>
      </pc:sldChg>
    </pc:docChg>
  </pc:docChgLst>
  <pc:docChgLst>
    <pc:chgData name="Klatt, Alexander" userId="S::klatta@smhs.org::cd6b19ab-ade6-4c6b-9720-6c60fc0aa26f" providerId="AD" clId="Web-{2F0AAE84-20C5-0FCA-2855-AF51E138D41B}"/>
    <pc:docChg chg="delSld">
      <pc:chgData name="Klatt, Alexander" userId="S::klatta@smhs.org::cd6b19ab-ade6-4c6b-9720-6c60fc0aa26f" providerId="AD" clId="Web-{2F0AAE84-20C5-0FCA-2855-AF51E138D41B}" dt="2025-10-28T18:31:34.890" v="0"/>
      <pc:docMkLst>
        <pc:docMk/>
      </pc:docMkLst>
    </pc:docChg>
  </pc:docChgLst>
  <pc:docChgLst>
    <pc:chgData name="Klatt, Alexander" userId="S::klatta@smhs.org::cd6b19ab-ade6-4c6b-9720-6c60fc0aa26f" providerId="AD" clId="Web-{7DCF9FBD-7A83-6AA2-7B02-E2F2FFEA1FF5}"/>
    <pc:docChg chg="modSld sldOrd">
      <pc:chgData name="Klatt, Alexander" userId="S::klatta@smhs.org::cd6b19ab-ade6-4c6b-9720-6c60fc0aa26f" providerId="AD" clId="Web-{7DCF9FBD-7A83-6AA2-7B02-E2F2FFEA1FF5}" dt="2025-11-03T16:37:47.886" v="61" actId="1076"/>
      <pc:docMkLst>
        <pc:docMk/>
      </pc:docMkLst>
      <pc:sldChg chg="ord">
        <pc:chgData name="Klatt, Alexander" userId="S::klatta@smhs.org::cd6b19ab-ade6-4c6b-9720-6c60fc0aa26f" providerId="AD" clId="Web-{7DCF9FBD-7A83-6AA2-7B02-E2F2FFEA1FF5}" dt="2025-11-03T16:32:06.510" v="14"/>
        <pc:sldMkLst>
          <pc:docMk/>
          <pc:sldMk cId="3423607695" sldId="307"/>
        </pc:sldMkLst>
      </pc:sldChg>
      <pc:sldChg chg="modSp ord">
        <pc:chgData name="Klatt, Alexander" userId="S::klatta@smhs.org::cd6b19ab-ade6-4c6b-9720-6c60fc0aa26f" providerId="AD" clId="Web-{7DCF9FBD-7A83-6AA2-7B02-E2F2FFEA1FF5}" dt="2025-11-03T16:32:06.510" v="13"/>
        <pc:sldMkLst>
          <pc:docMk/>
          <pc:sldMk cId="3651988496" sldId="309"/>
        </pc:sldMkLst>
        <pc:spChg chg="mod">
          <ac:chgData name="Klatt, Alexander" userId="S::klatta@smhs.org::cd6b19ab-ade6-4c6b-9720-6c60fc0aa26f" providerId="AD" clId="Web-{7DCF9FBD-7A83-6AA2-7B02-E2F2FFEA1FF5}" dt="2025-11-03T16:31:52.088" v="10" actId="20577"/>
          <ac:spMkLst>
            <pc:docMk/>
            <pc:sldMk cId="3651988496" sldId="309"/>
            <ac:spMk id="9" creationId="{BC0DBCEF-47A1-A38D-33E8-20D34665AF0E}"/>
          </ac:spMkLst>
        </pc:spChg>
      </pc:sldChg>
    </pc:docChg>
  </pc:docChgLst>
  <pc:docChgLst>
    <pc:chgData name="Klatt, Alexander" userId="S::klatta@smhs.org::cd6b19ab-ade6-4c6b-9720-6c60fc0aa26f" providerId="AD" clId="Web-{401B1C92-E0F6-FDA9-C8A1-48A690A32445}"/>
    <pc:docChg chg="addSld delSld modSld sldOrd">
      <pc:chgData name="Klatt, Alexander" userId="S::klatta@smhs.org::cd6b19ab-ade6-4c6b-9720-6c60fc0aa26f" providerId="AD" clId="Web-{401B1C92-E0F6-FDA9-C8A1-48A690A32445}" dt="2025-11-03T22:30:04.501" v="85" actId="14100"/>
      <pc:docMkLst>
        <pc:docMk/>
      </pc:docMkLst>
      <pc:sldChg chg="delSp">
        <pc:chgData name="Klatt, Alexander" userId="S::klatta@smhs.org::cd6b19ab-ade6-4c6b-9720-6c60fc0aa26f" providerId="AD" clId="Web-{401B1C92-E0F6-FDA9-C8A1-48A690A32445}" dt="2025-11-03T22:21:06.353" v="38"/>
        <pc:sldMkLst>
          <pc:docMk/>
          <pc:sldMk cId="2948406768" sldId="285"/>
        </pc:sldMkLst>
      </pc:sldChg>
      <pc:sldChg chg="addSp delSp modSp ord">
        <pc:chgData name="Klatt, Alexander" userId="S::klatta@smhs.org::cd6b19ab-ade6-4c6b-9720-6c60fc0aa26f" providerId="AD" clId="Web-{401B1C92-E0F6-FDA9-C8A1-48A690A32445}" dt="2025-11-03T22:30:04.501" v="85" actId="14100"/>
        <pc:sldMkLst>
          <pc:docMk/>
          <pc:sldMk cId="2457367887" sldId="286"/>
        </pc:sldMkLst>
        <pc:spChg chg="mod">
          <ac:chgData name="Klatt, Alexander" userId="S::klatta@smhs.org::cd6b19ab-ade6-4c6b-9720-6c60fc0aa26f" providerId="AD" clId="Web-{401B1C92-E0F6-FDA9-C8A1-48A690A32445}" dt="2025-11-03T22:27:40.047" v="66" actId="1076"/>
          <ac:spMkLst>
            <pc:docMk/>
            <pc:sldMk cId="2457367887" sldId="286"/>
            <ac:spMk id="2" creationId="{FFBB947D-BF93-9E2C-1D00-30E135F337FB}"/>
          </ac:spMkLst>
        </pc:spChg>
        <pc:spChg chg="mod">
          <ac:chgData name="Klatt, Alexander" userId="S::klatta@smhs.org::cd6b19ab-ade6-4c6b-9720-6c60fc0aa26f" providerId="AD" clId="Web-{401B1C92-E0F6-FDA9-C8A1-48A690A32445}" dt="2025-11-03T22:29:56.469" v="84" actId="1076"/>
          <ac:spMkLst>
            <pc:docMk/>
            <pc:sldMk cId="2457367887" sldId="286"/>
            <ac:spMk id="4" creationId="{C6635280-8E14-93A1-160F-37FE72802FE9}"/>
          </ac:spMkLst>
        </pc:spChg>
        <pc:spChg chg="add mod">
          <ac:chgData name="Klatt, Alexander" userId="S::klatta@smhs.org::cd6b19ab-ade6-4c6b-9720-6c60fc0aa26f" providerId="AD" clId="Web-{401B1C92-E0F6-FDA9-C8A1-48A690A32445}" dt="2025-11-03T22:29:36.047" v="79" actId="1076"/>
          <ac:spMkLst>
            <pc:docMk/>
            <pc:sldMk cId="2457367887" sldId="286"/>
            <ac:spMk id="9" creationId="{A3FCC90A-D0AF-0059-C3E4-D5382E9C291F}"/>
          </ac:spMkLst>
        </pc:spChg>
        <pc:picChg chg="mod modCrop">
          <ac:chgData name="Klatt, Alexander" userId="S::klatta@smhs.org::cd6b19ab-ade6-4c6b-9720-6c60fc0aa26f" providerId="AD" clId="Web-{401B1C92-E0F6-FDA9-C8A1-48A690A32445}" dt="2025-11-03T22:29:48" v="83" actId="1076"/>
          <ac:picMkLst>
            <pc:docMk/>
            <pc:sldMk cId="2457367887" sldId="286"/>
            <ac:picMk id="3" creationId="{7AEF7B5F-2C25-6488-BFAF-80998D92F215}"/>
          </ac:picMkLst>
        </pc:picChg>
        <pc:picChg chg="mod">
          <ac:chgData name="Klatt, Alexander" userId="S::klatta@smhs.org::cd6b19ab-ade6-4c6b-9720-6c60fc0aa26f" providerId="AD" clId="Web-{401B1C92-E0F6-FDA9-C8A1-48A690A32445}" dt="2025-11-03T22:30:04.501" v="85" actId="14100"/>
          <ac:picMkLst>
            <pc:docMk/>
            <pc:sldMk cId="2457367887" sldId="286"/>
            <ac:picMk id="5" creationId="{E8B3546E-14A1-7314-0EF2-66B7D90A83CA}"/>
          </ac:picMkLst>
        </pc:picChg>
        <pc:picChg chg="mod modCrop">
          <ac:chgData name="Klatt, Alexander" userId="S::klatta@smhs.org::cd6b19ab-ade6-4c6b-9720-6c60fc0aa26f" providerId="AD" clId="Web-{401B1C92-E0F6-FDA9-C8A1-48A690A32445}" dt="2025-11-03T22:29:43.938" v="82" actId="1076"/>
          <ac:picMkLst>
            <pc:docMk/>
            <pc:sldMk cId="2457367887" sldId="286"/>
            <ac:picMk id="6" creationId="{2C6748D7-1E94-5B8A-77A7-7969DD487AAC}"/>
          </ac:picMkLst>
        </pc:picChg>
      </pc:sldChg>
      <pc:sldChg chg="modSp add ord replId">
        <pc:chgData name="Klatt, Alexander" userId="S::klatta@smhs.org::cd6b19ab-ade6-4c6b-9720-6c60fc0aa26f" providerId="AD" clId="Web-{401B1C92-E0F6-FDA9-C8A1-48A690A32445}" dt="2025-11-03T22:09:23.701" v="21" actId="20577"/>
        <pc:sldMkLst>
          <pc:docMk/>
          <pc:sldMk cId="1979588006" sldId="312"/>
        </pc:sldMkLst>
        <pc:spChg chg="mod">
          <ac:chgData name="Klatt, Alexander" userId="S::klatta@smhs.org::cd6b19ab-ade6-4c6b-9720-6c60fc0aa26f" providerId="AD" clId="Web-{401B1C92-E0F6-FDA9-C8A1-48A690A32445}" dt="2025-11-03T22:09:23.701" v="21" actId="20577"/>
          <ac:spMkLst>
            <pc:docMk/>
            <pc:sldMk cId="1979588006" sldId="312"/>
            <ac:spMk id="9" creationId="{2B1E6E4D-AAB0-EEE2-40FF-110631184E80}"/>
          </ac:spMkLst>
        </pc:spChg>
      </pc:sldChg>
      <pc:sldChg chg="modSp add replId">
        <pc:chgData name="Klatt, Alexander" userId="S::klatta@smhs.org::cd6b19ab-ade6-4c6b-9720-6c60fc0aa26f" providerId="AD" clId="Web-{401B1C92-E0F6-FDA9-C8A1-48A690A32445}" dt="2025-11-03T22:09:18.107" v="19" actId="20577"/>
        <pc:sldMkLst>
          <pc:docMk/>
          <pc:sldMk cId="2424486942" sldId="313"/>
        </pc:sldMkLst>
        <pc:spChg chg="mod">
          <ac:chgData name="Klatt, Alexander" userId="S::klatta@smhs.org::cd6b19ab-ade6-4c6b-9720-6c60fc0aa26f" providerId="AD" clId="Web-{401B1C92-E0F6-FDA9-C8A1-48A690A32445}" dt="2025-11-03T22:09:18.107" v="19" actId="20577"/>
          <ac:spMkLst>
            <pc:docMk/>
            <pc:sldMk cId="2424486942" sldId="313"/>
            <ac:spMk id="9" creationId="{613AB6B5-F4EC-AEBC-6159-E135E0C76088}"/>
          </ac:spMkLst>
        </pc:spChg>
      </pc:sldChg>
    </pc:docChg>
  </pc:docChgLst>
  <pc:docChgLst>
    <pc:chgData name="Klatt, Alexander" userId="S::klatta@smhs.org::cd6b19ab-ade6-4c6b-9720-6c60fc0aa26f" providerId="AD" clId="Web-{4B5445AE-2A67-B0F7-6594-B50CE49544CE}"/>
    <pc:docChg chg="addSld delSld modSld sldOrd">
      <pc:chgData name="Klatt, Alexander" userId="S::klatta@smhs.org::cd6b19ab-ade6-4c6b-9720-6c60fc0aa26f" providerId="AD" clId="Web-{4B5445AE-2A67-B0F7-6594-B50CE49544CE}" dt="2025-10-28T15:59:52.524" v="74"/>
      <pc:docMkLst>
        <pc:docMk/>
      </pc:docMkLst>
      <pc:sldChg chg="ord">
        <pc:chgData name="Klatt, Alexander" userId="S::klatta@smhs.org::cd6b19ab-ade6-4c6b-9720-6c60fc0aa26f" providerId="AD" clId="Web-{4B5445AE-2A67-B0F7-6594-B50CE49544CE}" dt="2025-10-28T15:59:52.524" v="74"/>
        <pc:sldMkLst>
          <pc:docMk/>
          <pc:sldMk cId="840034852" sldId="303"/>
        </pc:sldMkLst>
      </pc:sldChg>
      <pc:sldChg chg="ord">
        <pc:chgData name="Klatt, Alexander" userId="S::klatta@smhs.org::cd6b19ab-ade6-4c6b-9720-6c60fc0aa26f" providerId="AD" clId="Web-{4B5445AE-2A67-B0F7-6594-B50CE49544CE}" dt="2025-10-28T15:44:34.810" v="0"/>
        <pc:sldMkLst>
          <pc:docMk/>
          <pc:sldMk cId="645704213" sldId="30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9C3B87E-3DA5-40F4-9DA0-215E0A6DA8D3}"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2795058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C3B87E-3DA5-40F4-9DA0-215E0A6DA8D3}"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1115096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C3B87E-3DA5-40F4-9DA0-215E0A6DA8D3}"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278062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C3B87E-3DA5-40F4-9DA0-215E0A6DA8D3}"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2639548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3B87E-3DA5-40F4-9DA0-215E0A6DA8D3}"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126909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C3B87E-3DA5-40F4-9DA0-215E0A6DA8D3}"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1131708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C3B87E-3DA5-40F4-9DA0-215E0A6DA8D3}"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2499013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C3B87E-3DA5-40F4-9DA0-215E0A6DA8D3}"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634316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C3B87E-3DA5-40F4-9DA0-215E0A6DA8D3}"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416996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3B87E-3DA5-40F4-9DA0-215E0A6DA8D3}"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186057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3B87E-3DA5-40F4-9DA0-215E0A6DA8D3}"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8B6416-9119-427E-8D5E-BFFF6222C93D}" type="slidenum">
              <a:rPr lang="en-US" smtClean="0"/>
              <a:t>‹#›</a:t>
            </a:fld>
            <a:endParaRPr lang="en-US"/>
          </a:p>
        </p:txBody>
      </p:sp>
    </p:spTree>
    <p:extLst>
      <p:ext uri="{BB962C8B-B14F-4D97-AF65-F5344CB8AC3E}">
        <p14:creationId xmlns:p14="http://schemas.microsoft.com/office/powerpoint/2010/main" val="3019042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9C3B87E-3DA5-40F4-9DA0-215E0A6DA8D3}" type="datetimeFigureOut">
              <a:rPr lang="en-US" smtClean="0"/>
              <a:t>11/5/2025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8B6416-9119-427E-8D5E-BFFF6222C93D}" type="slidenum">
              <a:rPr lang="en-US" smtClean="0"/>
              <a:t>‹#›</a:t>
            </a:fld>
            <a:endParaRPr lang="en-US"/>
          </a:p>
        </p:txBody>
      </p:sp>
    </p:spTree>
    <p:extLst>
      <p:ext uri="{BB962C8B-B14F-4D97-AF65-F5344CB8AC3E}">
        <p14:creationId xmlns:p14="http://schemas.microsoft.com/office/powerpoint/2010/main" val="21080304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5RJGSGTkpt0" TargetMode="External"/><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hyperlink" Target="https://www.youtube.com/watch?v=pLf4HC8BJk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www.youtube.com/watch?v=rOmZdjI_2pw"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Cu6J6taqOSg"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q4K5KQ--F9I"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eOckdCUOrQA"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xXsHI_VlhmY" TargetMode="External"/><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hyperlink" Target="https://www.google.com/search?sca_esv=1e00339692c3f929&amp;q=innovation+strategies&amp;udm=7&amp;fbs=ABzOT_CWdhQLP1FcmU5B0fn3xuWpA-dk4wpBWOGsoR7DG5zJBnsX62dbVmWR6QCQ5QEtPRqut5gkyra9fZFbsKm1oGezOI6DQjxNKZ2V8dXgJRWA_TJMoTMoaAT3sFlmqfwsFU7xKyaCESU9pcEBIOWtbh8Q57l_jotrwukFQfQsaj_ShBIVC3RtBGfnv0evqLdoaTjhVTpVso9nbb1qUVYZwxrh2LzRlg&amp;sa=X&amp;ved=2ahUKEwjOgJLnqt2LAxVRJUQIHUieBJoQtKgLegQIIhAB&amp;biw=1211&amp;bih=922&amp;dpr=1#fpstate=ive&amp;vld=cid:3ca06d64,vid:QNbfdZJWhqQ,st: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hyperlink" Target="https://www.youtube.com/watch?v=WVAiFZTMfi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hyperlink" Target="https://www.youtube.com/watch?v=m3J2Z9qTl6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hyperlink" Target="https://www.youtube.com/watch?v=-sQeREfZY-8" TargetMode="External"/><Relationship Id="rId4" Type="http://schemas.openxmlformats.org/officeDocument/2006/relationships/hyperlink" Target="https://www.youtube.com/watch?v=sm1msysj5l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hyperlink" Target="https://www.youtube.com/watch?v=CUtsYPGydK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hyperlink" Target="https://www.youtube.com/watch?v=QBtcMmBVb9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hyperlink" Target="https://www.youtube.com/watch?v=ovT-key2_W4"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hyperlink" Target="https://www.youtube.com/watch?v=9QnfWhtujPA&amp;t=42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xXsHI_VlhmY" TargetMode="External"/><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_S-JUX_k2dQ"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www.youtube.com/watch?v=xaIeoPtHnuY&amp;t=37s" TargetMode="External"/><Relationship Id="rId4" Type="http://schemas.openxmlformats.org/officeDocument/2006/relationships/hyperlink" Target="https://www.youtube.com/watch?v=XgkWIylWPK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bing.com/ck/a?!&amp;&amp;p=c776bee9c5e8889af4454008db258f61620bdaeeed7c99c0b775ff3793c27257JmltdHM9MTc0NDc2MTYwMA&amp;ptn=3&amp;ver=2&amp;hsh=4&amp;fclid=08fe6efd-9ebf-694b-0923-7bf69fd568a7&amp;u=a1aHR0cHM6Ly93d3cuaW50ZXJhY3Rpb24tZGVzaWduLm9yZy9saXRlcmF0dXJlL3RvcGljcy9kZXNpZ24tcmVzZWFyY2g&amp;ntb=1" TargetMode="External"/><Relationship Id="rId2" Type="http://schemas.openxmlformats.org/officeDocument/2006/relationships/hyperlink" Target="https://www.youtube.com/watch?v=8qPaIMs8jR8&amp;t=63s"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ldYzbV0NDp8"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youtube.com/watch?v=0SMNYivhGsc"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www.youtube.com/watch?v=UqZJPuyK9V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10E7C47C-3F48-25FC-8AA6-0AEA73E8237E}"/>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30EE20BB-FF8A-0447-ACC8-AAFEE5D869BF}"/>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78B933FB-0D9A-F3AF-0E1D-630D77446DFE}"/>
              </a:ext>
            </a:extLst>
          </p:cNvPr>
          <p:cNvSpPr>
            <a:spLocks noGrp="1"/>
          </p:cNvSpPr>
          <p:nvPr/>
        </p:nvSpPr>
        <p:spPr>
          <a:xfrm>
            <a:off x="872067" y="5369813"/>
            <a:ext cx="8393288" cy="74196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a:latin typeface="Arial"/>
                <a:cs typeface="Arial"/>
              </a:rPr>
              <a:t>Today in IB Design Technology:       </a:t>
            </a:r>
            <a:r>
              <a:rPr lang="en-US" sz="4000">
                <a:latin typeface="Arial"/>
                <a:cs typeface="Arial"/>
              </a:rPr>
              <a:t>CHAPTER 2.</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950135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F802A-A537-03B3-5651-C62AF8A77230}"/>
            </a:ext>
          </a:extLst>
        </p:cNvPr>
        <p:cNvGrpSpPr/>
        <p:nvPr/>
      </p:nvGrpSpPr>
      <p:grpSpPr>
        <a:xfrm>
          <a:off x="0" y="0"/>
          <a:ext cx="0" cy="0"/>
          <a:chOff x="0" y="0"/>
          <a:chExt cx="0" cy="0"/>
        </a:xfrm>
      </p:grpSpPr>
      <p:pic>
        <p:nvPicPr>
          <p:cNvPr id="4" name="Picture 3" descr="A diagram of a train&#10;&#10;AI-generated content may be incorrect.">
            <a:extLst>
              <a:ext uri="{FF2B5EF4-FFF2-40B4-BE49-F238E27FC236}">
                <a16:creationId xmlns:a16="http://schemas.microsoft.com/office/drawing/2014/main" id="{EB06CC4C-9E48-0FE4-1C76-A7CE8964394B}"/>
              </a:ext>
            </a:extLst>
          </p:cNvPr>
          <p:cNvPicPr>
            <a:picLocks noChangeAspect="1"/>
          </p:cNvPicPr>
          <p:nvPr/>
        </p:nvPicPr>
        <p:blipFill>
          <a:blip r:embed="rId2"/>
          <a:srcRect r="586"/>
          <a:stretch/>
        </p:blipFill>
        <p:spPr>
          <a:xfrm>
            <a:off x="206683" y="1279658"/>
            <a:ext cx="5360868" cy="5578420"/>
          </a:xfrm>
          <a:prstGeom prst="rect">
            <a:avLst/>
          </a:prstGeom>
        </p:spPr>
      </p:pic>
      <p:pic>
        <p:nvPicPr>
          <p:cNvPr id="7" name="Picture 6" descr="A drawing of a horse carriage&#10;&#10;AI-generated content may be incorrect.">
            <a:extLst>
              <a:ext uri="{FF2B5EF4-FFF2-40B4-BE49-F238E27FC236}">
                <a16:creationId xmlns:a16="http://schemas.microsoft.com/office/drawing/2014/main" id="{F7169B8F-7DB2-2C81-B556-47931624924C}"/>
              </a:ext>
            </a:extLst>
          </p:cNvPr>
          <p:cNvPicPr>
            <a:picLocks noChangeAspect="1"/>
          </p:cNvPicPr>
          <p:nvPr/>
        </p:nvPicPr>
        <p:blipFill>
          <a:blip r:embed="rId3"/>
          <a:stretch>
            <a:fillRect/>
          </a:stretch>
        </p:blipFill>
        <p:spPr>
          <a:xfrm>
            <a:off x="5887812" y="2846841"/>
            <a:ext cx="3129233" cy="3810000"/>
          </a:xfrm>
          <a:prstGeom prst="rect">
            <a:avLst/>
          </a:prstGeom>
        </p:spPr>
      </p:pic>
      <p:pic>
        <p:nvPicPr>
          <p:cNvPr id="11" name="Picture 10" descr="A close-up of a text&#10;&#10;Description automatically generated">
            <a:extLst>
              <a:ext uri="{FF2B5EF4-FFF2-40B4-BE49-F238E27FC236}">
                <a16:creationId xmlns:a16="http://schemas.microsoft.com/office/drawing/2014/main" id="{233FB9DC-DA71-19C7-B360-EE7926073D27}"/>
              </a:ext>
            </a:extLst>
          </p:cNvPr>
          <p:cNvPicPr>
            <a:picLocks noChangeAspect="1"/>
          </p:cNvPicPr>
          <p:nvPr/>
        </p:nvPicPr>
        <p:blipFill>
          <a:blip r:embed="rId4">
            <a:extLst>
              <a:ext uri="{28A0092B-C50C-407E-A947-70E740481C1C}">
                <a14:useLocalDpi xmlns:a14="http://schemas.microsoft.com/office/drawing/2010/main" val="0"/>
              </a:ext>
            </a:extLst>
          </a:blip>
          <a:srcRect r="-437" b="71795"/>
          <a:stretch/>
        </p:blipFill>
        <p:spPr>
          <a:xfrm>
            <a:off x="392078" y="323410"/>
            <a:ext cx="8369719" cy="641029"/>
          </a:xfrm>
          <a:prstGeom prst="rect">
            <a:avLst/>
          </a:prstGeom>
        </p:spPr>
      </p:pic>
    </p:spTree>
    <p:extLst>
      <p:ext uri="{BB962C8B-B14F-4D97-AF65-F5344CB8AC3E}">
        <p14:creationId xmlns:p14="http://schemas.microsoft.com/office/powerpoint/2010/main" val="4280974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6AD67-3492-6508-12D7-E45D01CFC05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B2C9240-3B7A-1603-EA55-59E2AFEE0062}"/>
              </a:ext>
            </a:extLst>
          </p:cNvPr>
          <p:cNvPicPr>
            <a:picLocks noChangeAspect="1"/>
          </p:cNvPicPr>
          <p:nvPr/>
        </p:nvPicPr>
        <p:blipFill>
          <a:blip r:embed="rId2"/>
          <a:stretch>
            <a:fillRect/>
          </a:stretch>
        </p:blipFill>
        <p:spPr>
          <a:xfrm>
            <a:off x="289650" y="376745"/>
            <a:ext cx="3587346" cy="5645021"/>
          </a:xfrm>
          <a:prstGeom prst="rect">
            <a:avLst/>
          </a:prstGeom>
        </p:spPr>
      </p:pic>
      <p:pic>
        <p:nvPicPr>
          <p:cNvPr id="3" name="Picture 2" descr="A drawing of a car&#10;&#10;AI-generated content may be incorrect.">
            <a:extLst>
              <a:ext uri="{FF2B5EF4-FFF2-40B4-BE49-F238E27FC236}">
                <a16:creationId xmlns:a16="http://schemas.microsoft.com/office/drawing/2014/main" id="{F86D1D5D-A669-2F29-F633-BA6B13DD693B}"/>
              </a:ext>
            </a:extLst>
          </p:cNvPr>
          <p:cNvPicPr>
            <a:picLocks noChangeAspect="1"/>
          </p:cNvPicPr>
          <p:nvPr/>
        </p:nvPicPr>
        <p:blipFill>
          <a:blip r:embed="rId3"/>
          <a:stretch>
            <a:fillRect/>
          </a:stretch>
        </p:blipFill>
        <p:spPr>
          <a:xfrm>
            <a:off x="3947477" y="390667"/>
            <a:ext cx="2489961" cy="3766869"/>
          </a:xfrm>
          <a:prstGeom prst="rect">
            <a:avLst/>
          </a:prstGeom>
        </p:spPr>
      </p:pic>
      <p:pic>
        <p:nvPicPr>
          <p:cNvPr id="5" name="Picture 4" descr="A diagram of a machine&#10;&#10;AI-generated content may be incorrect.">
            <a:extLst>
              <a:ext uri="{FF2B5EF4-FFF2-40B4-BE49-F238E27FC236}">
                <a16:creationId xmlns:a16="http://schemas.microsoft.com/office/drawing/2014/main" id="{3A72BCA1-DBEF-9E62-F68C-1FF7F2520EF0}"/>
              </a:ext>
            </a:extLst>
          </p:cNvPr>
          <p:cNvPicPr>
            <a:picLocks noChangeAspect="1"/>
          </p:cNvPicPr>
          <p:nvPr/>
        </p:nvPicPr>
        <p:blipFill>
          <a:blip r:embed="rId4"/>
          <a:stretch>
            <a:fillRect/>
          </a:stretch>
        </p:blipFill>
        <p:spPr>
          <a:xfrm>
            <a:off x="6634699" y="397360"/>
            <a:ext cx="2088347" cy="3364302"/>
          </a:xfrm>
          <a:prstGeom prst="rect">
            <a:avLst/>
          </a:prstGeom>
        </p:spPr>
      </p:pic>
      <p:pic>
        <p:nvPicPr>
          <p:cNvPr id="6" name="Picture 5" descr="A drawing of a car&#10;&#10;AI-generated content may be incorrect.">
            <a:extLst>
              <a:ext uri="{FF2B5EF4-FFF2-40B4-BE49-F238E27FC236}">
                <a16:creationId xmlns:a16="http://schemas.microsoft.com/office/drawing/2014/main" id="{85C7920D-BD40-5E20-7C12-BBE8045EF446}"/>
              </a:ext>
            </a:extLst>
          </p:cNvPr>
          <p:cNvPicPr>
            <a:picLocks noChangeAspect="1"/>
          </p:cNvPicPr>
          <p:nvPr/>
        </p:nvPicPr>
        <p:blipFill>
          <a:blip r:embed="rId5"/>
          <a:stretch>
            <a:fillRect/>
          </a:stretch>
        </p:blipFill>
        <p:spPr>
          <a:xfrm>
            <a:off x="6667033" y="3883994"/>
            <a:ext cx="1884121" cy="2904226"/>
          </a:xfrm>
          <a:prstGeom prst="rect">
            <a:avLst/>
          </a:prstGeom>
        </p:spPr>
      </p:pic>
    </p:spTree>
    <p:extLst>
      <p:ext uri="{BB962C8B-B14F-4D97-AF65-F5344CB8AC3E}">
        <p14:creationId xmlns:p14="http://schemas.microsoft.com/office/powerpoint/2010/main" val="3664972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A0497-57C9-B1E1-A5DF-3B24C0F8087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87AF843-839D-0124-F953-30A9377E3798}"/>
              </a:ext>
            </a:extLst>
          </p:cNvPr>
          <p:cNvSpPr txBox="1"/>
          <p:nvPr/>
        </p:nvSpPr>
        <p:spPr>
          <a:xfrm>
            <a:off x="1331561" y="3107233"/>
            <a:ext cx="831667" cy="369332"/>
          </a:xfrm>
          <a:prstGeom prst="rect">
            <a:avLst/>
          </a:prstGeom>
          <a:noFill/>
        </p:spPr>
        <p:txBody>
          <a:bodyPr wrap="square" rtlCol="0">
            <a:spAutoFit/>
          </a:bodyPr>
          <a:lstStyle/>
          <a:p>
            <a:r>
              <a:rPr lang="en-US"/>
              <a:t>Video:</a:t>
            </a:r>
          </a:p>
        </p:txBody>
      </p:sp>
      <p:sp>
        <p:nvSpPr>
          <p:cNvPr id="9" name="TextBox 8">
            <a:extLst>
              <a:ext uri="{FF2B5EF4-FFF2-40B4-BE49-F238E27FC236}">
                <a16:creationId xmlns:a16="http://schemas.microsoft.com/office/drawing/2014/main" id="{C031C920-3D2A-982F-4D50-330D0621B54C}"/>
              </a:ext>
            </a:extLst>
          </p:cNvPr>
          <p:cNvSpPr txBox="1"/>
          <p:nvPr/>
        </p:nvSpPr>
        <p:spPr>
          <a:xfrm>
            <a:off x="1319837" y="2770298"/>
            <a:ext cx="831667" cy="369332"/>
          </a:xfrm>
          <a:prstGeom prst="rect">
            <a:avLst/>
          </a:prstGeom>
          <a:noFill/>
        </p:spPr>
        <p:txBody>
          <a:bodyPr wrap="square" rtlCol="0">
            <a:spAutoFit/>
          </a:bodyPr>
          <a:lstStyle/>
          <a:p>
            <a:r>
              <a:rPr lang="en-US"/>
              <a:t>Video:</a:t>
            </a:r>
          </a:p>
        </p:txBody>
      </p:sp>
      <p:pic>
        <p:nvPicPr>
          <p:cNvPr id="6" name="Picture 5" descr="A close-up of a text&#10;&#10;Description automatically generated">
            <a:extLst>
              <a:ext uri="{FF2B5EF4-FFF2-40B4-BE49-F238E27FC236}">
                <a16:creationId xmlns:a16="http://schemas.microsoft.com/office/drawing/2014/main" id="{4E7A7AB9-E031-4500-F298-5AF2733AB4D2}"/>
              </a:ext>
            </a:extLst>
          </p:cNvPr>
          <p:cNvPicPr>
            <a:picLocks noChangeAspect="1"/>
          </p:cNvPicPr>
          <p:nvPr/>
        </p:nvPicPr>
        <p:blipFill>
          <a:blip r:embed="rId2">
            <a:extLst>
              <a:ext uri="{28A0092B-C50C-407E-A947-70E740481C1C}">
                <a14:useLocalDpi xmlns:a14="http://schemas.microsoft.com/office/drawing/2010/main" val="0"/>
              </a:ext>
            </a:extLst>
          </a:blip>
          <a:srcRect l="-234" t="31282" r="-186"/>
          <a:stretch/>
        </p:blipFill>
        <p:spPr>
          <a:xfrm>
            <a:off x="390317" y="722748"/>
            <a:ext cx="8368369" cy="1561775"/>
          </a:xfrm>
          <a:prstGeom prst="rect">
            <a:avLst/>
          </a:prstGeom>
        </p:spPr>
      </p:pic>
      <p:sp>
        <p:nvSpPr>
          <p:cNvPr id="3" name="TextBox 2">
            <a:extLst>
              <a:ext uri="{FF2B5EF4-FFF2-40B4-BE49-F238E27FC236}">
                <a16:creationId xmlns:a16="http://schemas.microsoft.com/office/drawing/2014/main" id="{42BBBCC8-024E-A376-292B-7CFA7B7E9FD3}"/>
              </a:ext>
            </a:extLst>
          </p:cNvPr>
          <p:cNvSpPr txBox="1"/>
          <p:nvPr/>
        </p:nvSpPr>
        <p:spPr>
          <a:xfrm>
            <a:off x="2142970" y="3107233"/>
            <a:ext cx="6124222" cy="369332"/>
          </a:xfrm>
          <a:prstGeom prst="rect">
            <a:avLst/>
          </a:prstGeom>
          <a:noFill/>
        </p:spPr>
        <p:txBody>
          <a:bodyPr wrap="square" lIns="91440" tIns="45720" rIns="91440" bIns="45720" anchor="t">
            <a:spAutoFit/>
          </a:bodyPr>
          <a:lstStyle/>
          <a:p>
            <a:r>
              <a:rPr lang="en-US">
                <a:solidFill>
                  <a:schemeClr val="tx2">
                    <a:lumMod val="49000"/>
                    <a:lumOff val="51000"/>
                  </a:schemeClr>
                </a:solidFill>
                <a:hlinkClick r:id="rId3">
                  <a:extLst>
                    <a:ext uri="{A12FA001-AC4F-418D-AE19-62706E023703}">
                      <ahyp:hlinkClr xmlns:ahyp="http://schemas.microsoft.com/office/drawing/2018/hyperlinkcolor" val="tx"/>
                    </a:ext>
                  </a:extLst>
                </a:hlinkClick>
              </a:rPr>
              <a:t>How I Brought My First Product to Market – Idea to Launch</a:t>
            </a:r>
          </a:p>
        </p:txBody>
      </p:sp>
      <p:sp>
        <p:nvSpPr>
          <p:cNvPr id="5" name="TextBox 4">
            <a:extLst>
              <a:ext uri="{FF2B5EF4-FFF2-40B4-BE49-F238E27FC236}">
                <a16:creationId xmlns:a16="http://schemas.microsoft.com/office/drawing/2014/main" id="{DDED6E54-A870-197F-0515-AB8C8E01674A}"/>
              </a:ext>
            </a:extLst>
          </p:cNvPr>
          <p:cNvSpPr txBox="1"/>
          <p:nvPr/>
        </p:nvSpPr>
        <p:spPr>
          <a:xfrm>
            <a:off x="2140215" y="2770298"/>
            <a:ext cx="6293556" cy="369332"/>
          </a:xfrm>
          <a:prstGeom prst="rect">
            <a:avLst/>
          </a:prstGeom>
          <a:noFill/>
        </p:spPr>
        <p:txBody>
          <a:bodyPr wrap="square" lIns="91440" tIns="45720" rIns="91440" bIns="45720" anchor="t">
            <a:spAutoFit/>
          </a:bodyPr>
          <a:lstStyle/>
          <a:p>
            <a:r>
              <a:rPr lang="en-US">
                <a:solidFill>
                  <a:schemeClr val="tx2">
                    <a:lumMod val="49000"/>
                    <a:lumOff val="51000"/>
                  </a:schemeClr>
                </a:solidFill>
                <a:hlinkClick r:id="rId4">
                  <a:extLst>
                    <a:ext uri="{A12FA001-AC4F-418D-AE19-62706E023703}">
                      <ahyp:hlinkClr xmlns:ahyp="http://schemas.microsoft.com/office/drawing/2018/hyperlinkcolor" val="tx"/>
                    </a:ext>
                  </a:extLst>
                </a:hlinkClick>
              </a:rPr>
              <a:t>Write a Provisional Patent Application That Truly Has Value!</a:t>
            </a:r>
          </a:p>
        </p:txBody>
      </p:sp>
    </p:spTree>
    <p:extLst>
      <p:ext uri="{BB962C8B-B14F-4D97-AF65-F5344CB8AC3E}">
        <p14:creationId xmlns:p14="http://schemas.microsoft.com/office/powerpoint/2010/main" val="3771305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AC25B-86D4-CBF7-633C-48666D18EEE9}"/>
            </a:ext>
          </a:extLst>
        </p:cNvPr>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420C5958-B112-BAC8-D7C3-D6774A494037}"/>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858E0846-57E8-48CC-3F32-C4F8329595B1}"/>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4055EB12-5291-ACD4-2396-85322E213C7A}"/>
              </a:ext>
            </a:extLst>
          </p:cNvPr>
          <p:cNvSpPr>
            <a:spLocks noGrp="1"/>
          </p:cNvSpPr>
          <p:nvPr/>
        </p:nvSpPr>
        <p:spPr>
          <a:xfrm>
            <a:off x="872067" y="5369813"/>
            <a:ext cx="8393288" cy="74196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a:latin typeface="Arial"/>
                <a:cs typeface="Arial"/>
              </a:rPr>
              <a:t>Today in IB Design Technology:       </a:t>
            </a:r>
            <a:r>
              <a:rPr lang="en-US" sz="4000">
                <a:latin typeface="Arial"/>
                <a:cs typeface="Arial"/>
              </a:rPr>
              <a:t>CHAPTER 2.2</a:t>
            </a:r>
            <a:endParaRPr lang="en-US" sz="4000">
              <a:latin typeface="Arial" panose="020B0604020202020204" pitchFamily="34" charset="0"/>
              <a:cs typeface="Arial" panose="020B0604020202020204" pitchFamily="34" charset="0"/>
            </a:endParaRP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2865545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11E19-E083-3A56-BE1D-28783B793961}"/>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C387A23-8C93-50D7-426A-6ABCD336E186}"/>
              </a:ext>
            </a:extLst>
          </p:cNvPr>
          <p:cNvSpPr txBox="1"/>
          <p:nvPr/>
        </p:nvSpPr>
        <p:spPr>
          <a:xfrm>
            <a:off x="288052" y="6043539"/>
            <a:ext cx="831667" cy="369332"/>
          </a:xfrm>
          <a:prstGeom prst="rect">
            <a:avLst/>
          </a:prstGeom>
          <a:noFill/>
        </p:spPr>
        <p:txBody>
          <a:bodyPr wrap="square" rtlCol="0">
            <a:spAutoFit/>
          </a:bodyPr>
          <a:lstStyle/>
          <a:p>
            <a:r>
              <a:rPr lang="en-US"/>
              <a:t>Video:</a:t>
            </a:r>
          </a:p>
        </p:txBody>
      </p:sp>
      <p:pic>
        <p:nvPicPr>
          <p:cNvPr id="3" name="Picture 2">
            <a:extLst>
              <a:ext uri="{FF2B5EF4-FFF2-40B4-BE49-F238E27FC236}">
                <a16:creationId xmlns:a16="http://schemas.microsoft.com/office/drawing/2014/main" id="{2862DDDF-28E3-EC7A-990B-817B051F2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84" y="445129"/>
            <a:ext cx="8254802" cy="875671"/>
          </a:xfrm>
          <a:prstGeom prst="rect">
            <a:avLst/>
          </a:prstGeom>
        </p:spPr>
      </p:pic>
      <p:pic>
        <p:nvPicPr>
          <p:cNvPr id="5" name="Picture 4" descr="A list of business ideas&#10;&#10;Description automatically generated with medium confidence">
            <a:extLst>
              <a:ext uri="{FF2B5EF4-FFF2-40B4-BE49-F238E27FC236}">
                <a16:creationId xmlns:a16="http://schemas.microsoft.com/office/drawing/2014/main" id="{D09C505B-0835-9FC3-FA73-A4C2327E7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84" y="1499918"/>
            <a:ext cx="8251464" cy="4438038"/>
          </a:xfrm>
          <a:prstGeom prst="rect">
            <a:avLst/>
          </a:prstGeom>
        </p:spPr>
      </p:pic>
      <p:sp>
        <p:nvSpPr>
          <p:cNvPr id="4" name="TextBox 3">
            <a:extLst>
              <a:ext uri="{FF2B5EF4-FFF2-40B4-BE49-F238E27FC236}">
                <a16:creationId xmlns:a16="http://schemas.microsoft.com/office/drawing/2014/main" id="{83D7119C-A15D-C1F3-12D6-A01493004C1E}"/>
              </a:ext>
            </a:extLst>
          </p:cNvPr>
          <p:cNvSpPr txBox="1"/>
          <p:nvPr/>
        </p:nvSpPr>
        <p:spPr>
          <a:xfrm>
            <a:off x="1123428" y="6043519"/>
            <a:ext cx="7839949" cy="369332"/>
          </a:xfrm>
          <a:prstGeom prst="rect">
            <a:avLst/>
          </a:prstGeom>
          <a:noFill/>
        </p:spPr>
        <p:txBody>
          <a:bodyPr wrap="square" lIns="91440" tIns="45720" rIns="91440" bIns="45720" anchor="t">
            <a:spAutoFit/>
          </a:bodyPr>
          <a:lstStyle/>
          <a:p>
            <a:r>
              <a:rPr lang="en-US">
                <a:solidFill>
                  <a:schemeClr val="tx2">
                    <a:lumMod val="49000"/>
                    <a:lumOff val="51000"/>
                  </a:schemeClr>
                </a:solidFill>
                <a:hlinkClick r:id="rId4">
                  <a:extLst>
                    <a:ext uri="{A12FA001-AC4F-418D-AE19-62706E023703}">
                      <ahyp:hlinkClr xmlns:ahyp="http://schemas.microsoft.com/office/drawing/2018/hyperlinkcolor" val="tx"/>
                    </a:ext>
                  </a:extLst>
                </a:hlinkClick>
              </a:rPr>
              <a:t>What's the difference between innovation &amp; invention? | Tom Pullen | innovinco</a:t>
            </a:r>
          </a:p>
        </p:txBody>
      </p:sp>
      <p:sp>
        <p:nvSpPr>
          <p:cNvPr id="6" name="TextBox 1">
            <a:extLst>
              <a:ext uri="{FF2B5EF4-FFF2-40B4-BE49-F238E27FC236}">
                <a16:creationId xmlns:a16="http://schemas.microsoft.com/office/drawing/2014/main" id="{B76743D9-AA7A-8437-A7DE-3FE15EFAC028}"/>
              </a:ext>
            </a:extLst>
          </p:cNvPr>
          <p:cNvSpPr txBox="1"/>
          <p:nvPr/>
        </p:nvSpPr>
        <p:spPr>
          <a:xfrm>
            <a:off x="281457" y="341449"/>
            <a:ext cx="661948" cy="461665"/>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400" b="1"/>
              <a:t>2.2</a:t>
            </a:r>
            <a:endParaRPr lang="en-US" sz="2000"/>
          </a:p>
        </p:txBody>
      </p:sp>
    </p:spTree>
    <p:extLst>
      <p:ext uri="{BB962C8B-B14F-4D97-AF65-F5344CB8AC3E}">
        <p14:creationId xmlns:p14="http://schemas.microsoft.com/office/powerpoint/2010/main" val="2912250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996E1-9CF2-0A92-A786-52D2DDD6DA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EEAC074-1A68-70D5-2D4A-3F538841FDF5}"/>
              </a:ext>
            </a:extLst>
          </p:cNvPr>
          <p:cNvSpPr txBox="1"/>
          <p:nvPr/>
        </p:nvSpPr>
        <p:spPr>
          <a:xfrm>
            <a:off x="1920503" y="5103739"/>
            <a:ext cx="831667" cy="369332"/>
          </a:xfrm>
          <a:prstGeom prst="rect">
            <a:avLst/>
          </a:prstGeom>
          <a:noFill/>
        </p:spPr>
        <p:txBody>
          <a:bodyPr wrap="square" rtlCol="0">
            <a:spAutoFit/>
          </a:bodyPr>
          <a:lstStyle/>
          <a:p>
            <a:r>
              <a:rPr lang="en-US"/>
              <a:t>Video:</a:t>
            </a:r>
          </a:p>
        </p:txBody>
      </p:sp>
      <p:pic>
        <p:nvPicPr>
          <p:cNvPr id="3" name="Picture 2" descr="A comparison of wheels and a phone&#10;&#10;Description automatically generated">
            <a:extLst>
              <a:ext uri="{FF2B5EF4-FFF2-40B4-BE49-F238E27FC236}">
                <a16:creationId xmlns:a16="http://schemas.microsoft.com/office/drawing/2014/main" id="{187CB2A5-1C80-C985-0174-6F862F33F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37" y="616236"/>
            <a:ext cx="8299426" cy="4000919"/>
          </a:xfrm>
          <a:prstGeom prst="rect">
            <a:avLst/>
          </a:prstGeom>
        </p:spPr>
      </p:pic>
      <p:sp>
        <p:nvSpPr>
          <p:cNvPr id="4" name="TextBox 3">
            <a:extLst>
              <a:ext uri="{FF2B5EF4-FFF2-40B4-BE49-F238E27FC236}">
                <a16:creationId xmlns:a16="http://schemas.microsoft.com/office/drawing/2014/main" id="{548ED994-901F-AE1F-1CB8-09D8B9EAAB19}"/>
              </a:ext>
            </a:extLst>
          </p:cNvPr>
          <p:cNvSpPr txBox="1"/>
          <p:nvPr/>
        </p:nvSpPr>
        <p:spPr>
          <a:xfrm>
            <a:off x="2752170" y="5103739"/>
            <a:ext cx="4572000" cy="369332"/>
          </a:xfrm>
          <a:prstGeom prst="rect">
            <a:avLst/>
          </a:prstGeom>
          <a:noFill/>
        </p:spPr>
        <p:txBody>
          <a:bodyPr wrap="square" lIns="91440" tIns="45720" rIns="91440" bIns="45720" anchor="t">
            <a:spAutoFit/>
          </a:bodyPr>
          <a:lstStyle/>
          <a:p>
            <a:r>
              <a:rPr lang="en-US">
                <a:solidFill>
                  <a:schemeClr val="tx2">
                    <a:lumMod val="49000"/>
                    <a:lumOff val="51000"/>
                  </a:schemeClr>
                </a:solidFill>
                <a:hlinkClick r:id="rId3">
                  <a:extLst>
                    <a:ext uri="{A12FA001-AC4F-418D-AE19-62706E023703}">
                      <ahyp:hlinkClr xmlns:ahyp="http://schemas.microsoft.com/office/drawing/2018/hyperlinkcolor" val="tx"/>
                    </a:ext>
                  </a:extLst>
                </a:hlinkClick>
              </a:rPr>
              <a:t>SOC February Simon Squibb 16x9</a:t>
            </a:r>
          </a:p>
        </p:txBody>
      </p:sp>
    </p:spTree>
    <p:extLst>
      <p:ext uri="{BB962C8B-B14F-4D97-AF65-F5344CB8AC3E}">
        <p14:creationId xmlns:p14="http://schemas.microsoft.com/office/powerpoint/2010/main" val="3171605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59849-26CB-4A3C-6520-55A25850ABD2}"/>
            </a:ext>
          </a:extLst>
        </p:cNvPr>
        <p:cNvGrpSpPr/>
        <p:nvPr/>
      </p:nvGrpSpPr>
      <p:grpSpPr>
        <a:xfrm>
          <a:off x="0" y="0"/>
          <a:ext cx="0" cy="0"/>
          <a:chOff x="0" y="0"/>
          <a:chExt cx="0" cy="0"/>
        </a:xfrm>
      </p:grpSpPr>
      <p:pic>
        <p:nvPicPr>
          <p:cNvPr id="3" name="Picture 2" descr="A close-up of a device&#10;&#10;Description automatically generated">
            <a:extLst>
              <a:ext uri="{FF2B5EF4-FFF2-40B4-BE49-F238E27FC236}">
                <a16:creationId xmlns:a16="http://schemas.microsoft.com/office/drawing/2014/main" id="{BA5401A4-6ADC-F95B-D19F-A697D83F4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29" y="481818"/>
            <a:ext cx="8136481" cy="4383693"/>
          </a:xfrm>
          <a:prstGeom prst="rect">
            <a:avLst/>
          </a:prstGeom>
        </p:spPr>
      </p:pic>
    </p:spTree>
    <p:extLst>
      <p:ext uri="{BB962C8B-B14F-4D97-AF65-F5344CB8AC3E}">
        <p14:creationId xmlns:p14="http://schemas.microsoft.com/office/powerpoint/2010/main" val="169310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3C04B-FD60-325C-3133-E07A1B7FE6B8}"/>
            </a:ext>
          </a:extLst>
        </p:cNvPr>
        <p:cNvGrpSpPr/>
        <p:nvPr/>
      </p:nvGrpSpPr>
      <p:grpSpPr>
        <a:xfrm>
          <a:off x="0" y="0"/>
          <a:ext cx="0" cy="0"/>
          <a:chOff x="0" y="0"/>
          <a:chExt cx="0" cy="0"/>
        </a:xfrm>
      </p:grpSpPr>
      <p:pic>
        <p:nvPicPr>
          <p:cNvPr id="3" name="Picture 2" descr="A group of toasters and a person in a car&#10;&#10;Description automatically generated">
            <a:extLst>
              <a:ext uri="{FF2B5EF4-FFF2-40B4-BE49-F238E27FC236}">
                <a16:creationId xmlns:a16="http://schemas.microsoft.com/office/drawing/2014/main" id="{3670BA31-74D9-5DDB-FF51-6C6D3ED4CF69}"/>
              </a:ext>
            </a:extLst>
          </p:cNvPr>
          <p:cNvPicPr>
            <a:picLocks noChangeAspect="1"/>
          </p:cNvPicPr>
          <p:nvPr/>
        </p:nvPicPr>
        <p:blipFill>
          <a:blip r:embed="rId2">
            <a:extLst>
              <a:ext uri="{28A0092B-C50C-407E-A947-70E740481C1C}">
                <a14:useLocalDpi xmlns:a14="http://schemas.microsoft.com/office/drawing/2010/main" val="0"/>
              </a:ext>
            </a:extLst>
          </a:blip>
          <a:srcRect r="300"/>
          <a:stretch/>
        </p:blipFill>
        <p:spPr>
          <a:xfrm>
            <a:off x="553632" y="309768"/>
            <a:ext cx="7754998" cy="6067088"/>
          </a:xfrm>
          <a:prstGeom prst="rect">
            <a:avLst/>
          </a:prstGeom>
        </p:spPr>
      </p:pic>
    </p:spTree>
    <p:extLst>
      <p:ext uri="{BB962C8B-B14F-4D97-AF65-F5344CB8AC3E}">
        <p14:creationId xmlns:p14="http://schemas.microsoft.com/office/powerpoint/2010/main" val="3713816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4843D-0A81-353A-4319-7527D15CF0F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A2A8D785-5051-CA52-66A4-D1FC788165D2}"/>
              </a:ext>
            </a:extLst>
          </p:cNvPr>
          <p:cNvSpPr txBox="1"/>
          <p:nvPr/>
        </p:nvSpPr>
        <p:spPr>
          <a:xfrm>
            <a:off x="518967" y="554317"/>
            <a:ext cx="831667" cy="369332"/>
          </a:xfrm>
          <a:prstGeom prst="rect">
            <a:avLst/>
          </a:prstGeom>
          <a:noFill/>
        </p:spPr>
        <p:txBody>
          <a:bodyPr wrap="square" rtlCol="0">
            <a:spAutoFit/>
          </a:bodyPr>
          <a:lstStyle/>
          <a:p>
            <a:r>
              <a:rPr lang="en-US"/>
              <a:t>Video:</a:t>
            </a:r>
          </a:p>
        </p:txBody>
      </p:sp>
      <p:sp>
        <p:nvSpPr>
          <p:cNvPr id="4" name="TextBox 3">
            <a:extLst>
              <a:ext uri="{FF2B5EF4-FFF2-40B4-BE49-F238E27FC236}">
                <a16:creationId xmlns:a16="http://schemas.microsoft.com/office/drawing/2014/main" id="{07130921-7940-0945-792F-8135604E3622}"/>
              </a:ext>
            </a:extLst>
          </p:cNvPr>
          <p:cNvSpPr txBox="1"/>
          <p:nvPr/>
        </p:nvSpPr>
        <p:spPr>
          <a:xfrm>
            <a:off x="518967" y="914534"/>
            <a:ext cx="2156500" cy="1754326"/>
          </a:xfrm>
          <a:prstGeom prst="rect">
            <a:avLst/>
          </a:prstGeom>
          <a:noFill/>
        </p:spPr>
        <p:txBody>
          <a:bodyPr wrap="square">
            <a:spAutoFit/>
          </a:bodyPr>
          <a:lstStyle/>
          <a:p>
            <a:r>
              <a:rPr lang="en-US">
                <a:solidFill>
                  <a:schemeClr val="tx2">
                    <a:lumMod val="50000"/>
                    <a:lumOff val="50000"/>
                  </a:schemeClr>
                </a:solidFill>
                <a:hlinkClick r:id="rId2">
                  <a:extLst>
                    <a:ext uri="{A12FA001-AC4F-418D-AE19-62706E023703}">
                      <ahyp:hlinkClr xmlns:ahyp="http://schemas.microsoft.com/office/drawing/2018/hyperlinkcolor" val="tx"/>
                    </a:ext>
                  </a:extLst>
                </a:hlinkClick>
              </a:rPr>
              <a:t>Innovation Matrix (Incremental, Disruptive, Architectural, Radical) | From A Business Professor</a:t>
            </a:r>
            <a:endParaRPr lang="en-US">
              <a:solidFill>
                <a:schemeClr val="tx2">
                  <a:lumMod val="50000"/>
                  <a:lumOff val="50000"/>
                </a:schemeClr>
              </a:solidFill>
            </a:endParaRPr>
          </a:p>
        </p:txBody>
      </p:sp>
      <p:pic>
        <p:nvPicPr>
          <p:cNvPr id="3" name="Picture 2" descr="A diagram of a market&#10;&#10;AI-generated content may be incorrect.">
            <a:extLst>
              <a:ext uri="{FF2B5EF4-FFF2-40B4-BE49-F238E27FC236}">
                <a16:creationId xmlns:a16="http://schemas.microsoft.com/office/drawing/2014/main" id="{E9BF1064-6DA0-4B45-B84A-CD851FD6BE15}"/>
              </a:ext>
            </a:extLst>
          </p:cNvPr>
          <p:cNvPicPr>
            <a:picLocks noChangeAspect="1"/>
          </p:cNvPicPr>
          <p:nvPr/>
        </p:nvPicPr>
        <p:blipFill>
          <a:blip r:embed="rId3"/>
          <a:stretch>
            <a:fillRect/>
          </a:stretch>
        </p:blipFill>
        <p:spPr>
          <a:xfrm>
            <a:off x="2670871" y="261256"/>
            <a:ext cx="6172231" cy="5896947"/>
          </a:xfrm>
          <a:prstGeom prst="rect">
            <a:avLst/>
          </a:prstGeom>
        </p:spPr>
      </p:pic>
    </p:spTree>
    <p:extLst>
      <p:ext uri="{BB962C8B-B14F-4D97-AF65-F5344CB8AC3E}">
        <p14:creationId xmlns:p14="http://schemas.microsoft.com/office/powerpoint/2010/main" val="600232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4C6E6-74F5-D6B1-BEF1-824B41C53610}"/>
            </a:ext>
          </a:extLst>
        </p:cNvPr>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D988470D-9D97-5EB3-A587-DB9A50500A0C}"/>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7F3886B6-093F-D4F2-B8DD-AE4CA9D81A65}"/>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A4E3240F-93F3-3921-4249-D011EF8375C5}"/>
              </a:ext>
            </a:extLst>
          </p:cNvPr>
          <p:cNvSpPr>
            <a:spLocks noGrp="1"/>
          </p:cNvSpPr>
          <p:nvPr/>
        </p:nvSpPr>
        <p:spPr>
          <a:xfrm>
            <a:off x="377545" y="5323160"/>
            <a:ext cx="8393288" cy="74196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a:latin typeface="Arial"/>
                <a:cs typeface="Arial"/>
              </a:rPr>
              <a:t>Today in IB Design Technology:       </a:t>
            </a:r>
            <a:r>
              <a:rPr lang="en-US" sz="4000">
                <a:latin typeface="Arial"/>
                <a:cs typeface="Arial"/>
              </a:rPr>
              <a:t>IA DESIGN PROJECT</a:t>
            </a: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786136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47903-7BBD-932F-6123-DE6F60D3D9E2}"/>
            </a:ext>
          </a:extLst>
        </p:cNvPr>
        <p:cNvGrpSpPr/>
        <p:nvPr/>
      </p:nvGrpSpPr>
      <p:grpSpPr>
        <a:xfrm>
          <a:off x="0" y="0"/>
          <a:ext cx="0" cy="0"/>
          <a:chOff x="0" y="0"/>
          <a:chExt cx="0" cy="0"/>
        </a:xfrm>
      </p:grpSpPr>
      <p:pic>
        <p:nvPicPr>
          <p:cNvPr id="3" name="Picture 2" descr="A close up of text&#10;&#10;Description automatically generated">
            <a:extLst>
              <a:ext uri="{FF2B5EF4-FFF2-40B4-BE49-F238E27FC236}">
                <a16:creationId xmlns:a16="http://schemas.microsoft.com/office/drawing/2014/main" id="{A80AF48D-6BE9-C85C-0F79-8D2E40CA9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96" y="283704"/>
            <a:ext cx="8260298" cy="1040583"/>
          </a:xfrm>
          <a:prstGeom prst="rect">
            <a:avLst/>
          </a:prstGeom>
        </p:spPr>
      </p:pic>
      <p:sp>
        <p:nvSpPr>
          <p:cNvPr id="6" name="TextBox 5">
            <a:extLst>
              <a:ext uri="{FF2B5EF4-FFF2-40B4-BE49-F238E27FC236}">
                <a16:creationId xmlns:a16="http://schemas.microsoft.com/office/drawing/2014/main" id="{523345AE-050E-2D39-4121-26281834F980}"/>
              </a:ext>
            </a:extLst>
          </p:cNvPr>
          <p:cNvSpPr txBox="1"/>
          <p:nvPr/>
        </p:nvSpPr>
        <p:spPr>
          <a:xfrm>
            <a:off x="2572485" y="6271292"/>
            <a:ext cx="4185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49000"/>
                    <a:lumOff val="51000"/>
                  </a:schemeClr>
                </a:solidFill>
                <a:hlinkClick r:id="rId3">
                  <a:extLst>
                    <a:ext uri="{A12FA001-AC4F-418D-AE19-62706E023703}">
                      <ahyp:hlinkClr xmlns:ahyp="http://schemas.microsoft.com/office/drawing/2018/hyperlinkcolor" val="tx"/>
                    </a:ext>
                  </a:extLst>
                </a:hlinkClick>
              </a:rPr>
              <a:t>Importance of Design Specifications</a:t>
            </a:r>
          </a:p>
        </p:txBody>
      </p:sp>
      <p:sp>
        <p:nvSpPr>
          <p:cNvPr id="7" name="TextBox 6">
            <a:extLst>
              <a:ext uri="{FF2B5EF4-FFF2-40B4-BE49-F238E27FC236}">
                <a16:creationId xmlns:a16="http://schemas.microsoft.com/office/drawing/2014/main" id="{92732785-A42B-25D4-E3D5-03D485FF86FD}"/>
              </a:ext>
            </a:extLst>
          </p:cNvPr>
          <p:cNvSpPr txBox="1"/>
          <p:nvPr/>
        </p:nvSpPr>
        <p:spPr>
          <a:xfrm>
            <a:off x="1656015" y="6275411"/>
            <a:ext cx="831667" cy="369332"/>
          </a:xfrm>
          <a:prstGeom prst="rect">
            <a:avLst/>
          </a:prstGeom>
          <a:noFill/>
        </p:spPr>
        <p:txBody>
          <a:bodyPr wrap="square" rtlCol="0">
            <a:spAutoFit/>
          </a:bodyPr>
          <a:lstStyle/>
          <a:p>
            <a:r>
              <a:rPr lang="en-US"/>
              <a:t>Video:</a:t>
            </a:r>
          </a:p>
        </p:txBody>
      </p:sp>
      <p:pic>
        <p:nvPicPr>
          <p:cNvPr id="8" name="Picture 7" descr="A diagram of a product design specs&#10;&#10;AI-generated content may be incorrect.">
            <a:extLst>
              <a:ext uri="{FF2B5EF4-FFF2-40B4-BE49-F238E27FC236}">
                <a16:creationId xmlns:a16="http://schemas.microsoft.com/office/drawing/2014/main" id="{CFC72664-EB4A-775B-50AF-55B3622821C6}"/>
              </a:ext>
            </a:extLst>
          </p:cNvPr>
          <p:cNvPicPr>
            <a:picLocks noChangeAspect="1"/>
          </p:cNvPicPr>
          <p:nvPr/>
        </p:nvPicPr>
        <p:blipFill>
          <a:blip r:embed="rId4"/>
          <a:stretch>
            <a:fillRect/>
          </a:stretch>
        </p:blipFill>
        <p:spPr>
          <a:xfrm>
            <a:off x="2681429" y="1327047"/>
            <a:ext cx="5587913" cy="4885958"/>
          </a:xfrm>
          <a:prstGeom prst="rect">
            <a:avLst/>
          </a:prstGeom>
        </p:spPr>
      </p:pic>
      <p:sp>
        <p:nvSpPr>
          <p:cNvPr id="2" name="Rectangle 1">
            <a:extLst>
              <a:ext uri="{FF2B5EF4-FFF2-40B4-BE49-F238E27FC236}">
                <a16:creationId xmlns:a16="http://schemas.microsoft.com/office/drawing/2014/main" id="{5BA5C608-2A03-4C0F-EDBC-8A3FBE344AD7}"/>
              </a:ext>
            </a:extLst>
          </p:cNvPr>
          <p:cNvSpPr/>
          <p:nvPr/>
        </p:nvSpPr>
        <p:spPr>
          <a:xfrm>
            <a:off x="748689" y="279511"/>
            <a:ext cx="149737" cy="2495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60F6E94B-9AE6-A4E3-D881-1BFEE6B853B3}"/>
              </a:ext>
            </a:extLst>
          </p:cNvPr>
          <p:cNvSpPr txBox="1"/>
          <p:nvPr/>
        </p:nvSpPr>
        <p:spPr>
          <a:xfrm>
            <a:off x="243037" y="168559"/>
            <a:ext cx="661948" cy="461665"/>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400" b="1"/>
              <a:t>2.</a:t>
            </a:r>
            <a:endParaRPr lang="en-US" sz="2000"/>
          </a:p>
        </p:txBody>
      </p:sp>
    </p:spTree>
    <p:extLst>
      <p:ext uri="{BB962C8B-B14F-4D97-AF65-F5344CB8AC3E}">
        <p14:creationId xmlns:p14="http://schemas.microsoft.com/office/powerpoint/2010/main" val="2195386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784F7-D8FD-910C-464F-4CE4B4FD9D54}"/>
            </a:ext>
          </a:extLst>
        </p:cNvPr>
        <p:cNvGrpSpPr/>
        <p:nvPr/>
      </p:nvGrpSpPr>
      <p:grpSpPr>
        <a:xfrm>
          <a:off x="0" y="0"/>
          <a:ext cx="0" cy="0"/>
          <a:chOff x="0" y="0"/>
          <a:chExt cx="0" cy="0"/>
        </a:xfrm>
      </p:grpSpPr>
      <p:pic>
        <p:nvPicPr>
          <p:cNvPr id="2" name="Picture 1" descr="A blue and white page with text&#10;&#10;Description automatically generated with medium confidence">
            <a:extLst>
              <a:ext uri="{FF2B5EF4-FFF2-40B4-BE49-F238E27FC236}">
                <a16:creationId xmlns:a16="http://schemas.microsoft.com/office/drawing/2014/main" id="{32211D9D-ED5D-DB78-18A8-ED7BBB714FD8}"/>
              </a:ext>
            </a:extLst>
          </p:cNvPr>
          <p:cNvPicPr>
            <a:picLocks noChangeAspect="1"/>
          </p:cNvPicPr>
          <p:nvPr/>
        </p:nvPicPr>
        <p:blipFill>
          <a:blip r:embed="rId2"/>
          <a:stretch>
            <a:fillRect/>
          </a:stretch>
        </p:blipFill>
        <p:spPr>
          <a:xfrm>
            <a:off x="1025688" y="973299"/>
            <a:ext cx="6924675" cy="5657850"/>
          </a:xfrm>
          <a:prstGeom prst="rect">
            <a:avLst/>
          </a:prstGeom>
        </p:spPr>
      </p:pic>
      <p:sp>
        <p:nvSpPr>
          <p:cNvPr id="3" name="TextBox 2">
            <a:extLst>
              <a:ext uri="{FF2B5EF4-FFF2-40B4-BE49-F238E27FC236}">
                <a16:creationId xmlns:a16="http://schemas.microsoft.com/office/drawing/2014/main" id="{47DAE2A6-7393-2ECF-4126-DA3DDEDC340B}"/>
              </a:ext>
            </a:extLst>
          </p:cNvPr>
          <p:cNvSpPr txBox="1"/>
          <p:nvPr/>
        </p:nvSpPr>
        <p:spPr>
          <a:xfrm>
            <a:off x="1903445" y="317241"/>
            <a:ext cx="66247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F0"/>
                </a:solidFill>
                <a:hlinkClick r:id="rId3">
                  <a:extLst>
                    <a:ext uri="{A12FA001-AC4F-418D-AE19-62706E023703}">
                      <ahyp:hlinkClr xmlns:ahyp="http://schemas.microsoft.com/office/drawing/2018/hyperlinkcolor" val="tx"/>
                    </a:ext>
                  </a:extLst>
                </a:hlinkClick>
              </a:rPr>
              <a:t>IDEO: Brainstorming and Other Ideation Techniques</a:t>
            </a:r>
          </a:p>
        </p:txBody>
      </p:sp>
      <p:sp>
        <p:nvSpPr>
          <p:cNvPr id="5" name="TextBox 4">
            <a:extLst>
              <a:ext uri="{FF2B5EF4-FFF2-40B4-BE49-F238E27FC236}">
                <a16:creationId xmlns:a16="http://schemas.microsoft.com/office/drawing/2014/main" id="{63056194-AA3B-9277-1F3F-D8ECFD10BE5C}"/>
              </a:ext>
            </a:extLst>
          </p:cNvPr>
          <p:cNvSpPr txBox="1"/>
          <p:nvPr/>
        </p:nvSpPr>
        <p:spPr>
          <a:xfrm>
            <a:off x="1024764" y="317135"/>
            <a:ext cx="831667" cy="369332"/>
          </a:xfrm>
          <a:prstGeom prst="rect">
            <a:avLst/>
          </a:prstGeom>
          <a:noFill/>
        </p:spPr>
        <p:txBody>
          <a:bodyPr wrap="square" rtlCol="0">
            <a:spAutoFit/>
          </a:bodyPr>
          <a:lstStyle/>
          <a:p>
            <a:r>
              <a:rPr lang="en-US"/>
              <a:t>Video:</a:t>
            </a:r>
          </a:p>
        </p:txBody>
      </p:sp>
      <p:sp>
        <p:nvSpPr>
          <p:cNvPr id="6" name="TextBox 5">
            <a:extLst>
              <a:ext uri="{FF2B5EF4-FFF2-40B4-BE49-F238E27FC236}">
                <a16:creationId xmlns:a16="http://schemas.microsoft.com/office/drawing/2014/main" id="{1E6F1084-CD29-EB25-442F-A6FA4B84F680}"/>
              </a:ext>
            </a:extLst>
          </p:cNvPr>
          <p:cNvSpPr txBox="1"/>
          <p:nvPr/>
        </p:nvSpPr>
        <p:spPr>
          <a:xfrm>
            <a:off x="1071416" y="755673"/>
            <a:ext cx="831667" cy="1446550"/>
          </a:xfrm>
          <a:prstGeom prst="rect">
            <a:avLst/>
          </a:prstGeom>
          <a:noFill/>
        </p:spPr>
        <p:txBody>
          <a:bodyPr wrap="square" lIns="91440" tIns="45720" rIns="91440" bIns="45720" rtlCol="0" anchor="t">
            <a:spAutoFit/>
          </a:bodyPr>
          <a:lstStyle/>
          <a:p>
            <a:r>
              <a:rPr lang="en-US" sz="8800" b="1">
                <a:solidFill>
                  <a:srgbClr val="002060"/>
                </a:solidFill>
              </a:rPr>
              <a:t>7</a:t>
            </a:r>
          </a:p>
        </p:txBody>
      </p:sp>
    </p:spTree>
    <p:extLst>
      <p:ext uri="{BB962C8B-B14F-4D97-AF65-F5344CB8AC3E}">
        <p14:creationId xmlns:p14="http://schemas.microsoft.com/office/powerpoint/2010/main" val="645704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5FC6-2C3E-B63A-92CE-0405F693DEDA}"/>
            </a:ext>
          </a:extLst>
        </p:cNvPr>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62CA1B99-DBCE-7587-9DF0-500BD54F3C58}"/>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27424533-CD2E-5875-9CF6-0FFF62DC2FCE}"/>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38AE9CB9-4238-F37A-1B38-2F72084E264A}"/>
              </a:ext>
            </a:extLst>
          </p:cNvPr>
          <p:cNvSpPr>
            <a:spLocks noGrp="1"/>
          </p:cNvSpPr>
          <p:nvPr/>
        </p:nvSpPr>
        <p:spPr>
          <a:xfrm>
            <a:off x="872067" y="5369813"/>
            <a:ext cx="8393288" cy="74196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a:latin typeface="Arial"/>
                <a:cs typeface="Arial"/>
              </a:rPr>
              <a:t>Today in IB Design Technology:       </a:t>
            </a:r>
            <a:r>
              <a:rPr lang="en-US" sz="4000">
                <a:latin typeface="Arial"/>
                <a:cs typeface="Arial"/>
              </a:rPr>
              <a:t>CHAPTER 2.3/4</a:t>
            </a: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840034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6A90E-2BEB-748B-8EDB-ED5513CAC0A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B9015FE-87F2-3826-1958-A8ED28760FAD}"/>
              </a:ext>
            </a:extLst>
          </p:cNvPr>
          <p:cNvSpPr txBox="1"/>
          <p:nvPr/>
        </p:nvSpPr>
        <p:spPr>
          <a:xfrm>
            <a:off x="447308" y="1388762"/>
            <a:ext cx="831667" cy="338554"/>
          </a:xfrm>
          <a:prstGeom prst="rect">
            <a:avLst/>
          </a:prstGeom>
          <a:noFill/>
        </p:spPr>
        <p:txBody>
          <a:bodyPr wrap="square" lIns="91440" tIns="45720" rIns="91440" bIns="45720" rtlCol="0" anchor="t">
            <a:spAutoFit/>
          </a:bodyPr>
          <a:lstStyle/>
          <a:p>
            <a:r>
              <a:rPr lang="en-US" sz="1600"/>
              <a:t>Video:</a:t>
            </a:r>
          </a:p>
        </p:txBody>
      </p:sp>
      <p:pic>
        <p:nvPicPr>
          <p:cNvPr id="3" name="Picture 2" descr="A close up of a text&#10;&#10;Description automatically generated">
            <a:extLst>
              <a:ext uri="{FF2B5EF4-FFF2-40B4-BE49-F238E27FC236}">
                <a16:creationId xmlns:a16="http://schemas.microsoft.com/office/drawing/2014/main" id="{8EA33319-689C-EE90-C001-2845585AE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734" y="277120"/>
            <a:ext cx="8204532" cy="1051038"/>
          </a:xfrm>
          <a:prstGeom prst="rect">
            <a:avLst/>
          </a:prstGeom>
        </p:spPr>
      </p:pic>
      <p:pic>
        <p:nvPicPr>
          <p:cNvPr id="5" name="Picture 4" descr="A person mowing a lawn&#10;&#10;Description automatically generated">
            <a:extLst>
              <a:ext uri="{FF2B5EF4-FFF2-40B4-BE49-F238E27FC236}">
                <a16:creationId xmlns:a16="http://schemas.microsoft.com/office/drawing/2014/main" id="{61E09057-FE0D-C945-9BDF-C970384C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451" y="1816210"/>
            <a:ext cx="7407992" cy="4895365"/>
          </a:xfrm>
          <a:prstGeom prst="rect">
            <a:avLst/>
          </a:prstGeom>
        </p:spPr>
      </p:pic>
      <p:sp>
        <p:nvSpPr>
          <p:cNvPr id="2" name="TextBox 1">
            <a:extLst>
              <a:ext uri="{FF2B5EF4-FFF2-40B4-BE49-F238E27FC236}">
                <a16:creationId xmlns:a16="http://schemas.microsoft.com/office/drawing/2014/main" id="{F2123FD3-EA70-A3DB-B594-8A4211717F71}"/>
              </a:ext>
            </a:extLst>
          </p:cNvPr>
          <p:cNvSpPr txBox="1"/>
          <p:nvPr/>
        </p:nvSpPr>
        <p:spPr>
          <a:xfrm>
            <a:off x="1109942" y="1391783"/>
            <a:ext cx="46858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lumMod val="49000"/>
                    <a:lumOff val="51000"/>
                  </a:schemeClr>
                </a:solidFill>
                <a:hlinkClick r:id="rId4">
                  <a:extLst>
                    <a:ext uri="{A12FA001-AC4F-418D-AE19-62706E023703}">
                      <ahyp:hlinkClr xmlns:ahyp="http://schemas.microsoft.com/office/drawing/2018/hyperlinkcolor" val="tx"/>
                    </a:ext>
                  </a:extLst>
                </a:hlinkClick>
              </a:rPr>
              <a:t>innovation strategies - Google Search</a:t>
            </a:r>
            <a:endParaRPr lang="en-US" sz="1600">
              <a:solidFill>
                <a:schemeClr val="tx2">
                  <a:lumMod val="49000"/>
                  <a:lumOff val="51000"/>
                </a:schemeClr>
              </a:solidFill>
            </a:endParaRPr>
          </a:p>
        </p:txBody>
      </p:sp>
      <p:sp>
        <p:nvSpPr>
          <p:cNvPr id="4" name="TextBox 3">
            <a:extLst>
              <a:ext uri="{FF2B5EF4-FFF2-40B4-BE49-F238E27FC236}">
                <a16:creationId xmlns:a16="http://schemas.microsoft.com/office/drawing/2014/main" id="{832C6655-8FE0-7AA8-8FEE-92ECE1E719ED}"/>
              </a:ext>
            </a:extLst>
          </p:cNvPr>
          <p:cNvSpPr txBox="1"/>
          <p:nvPr/>
        </p:nvSpPr>
        <p:spPr>
          <a:xfrm rot="-1320000">
            <a:off x="173993" y="3110021"/>
            <a:ext cx="26215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solidFill>
                  <a:schemeClr val="accent4">
                    <a:lumMod val="60000"/>
                    <a:lumOff val="40000"/>
                  </a:schemeClr>
                </a:solidFill>
                <a:latin typeface="Jokerman"/>
              </a:rPr>
              <a:t>inspiration</a:t>
            </a:r>
          </a:p>
        </p:txBody>
      </p:sp>
      <p:sp>
        <p:nvSpPr>
          <p:cNvPr id="7" name="TextBox 1">
            <a:extLst>
              <a:ext uri="{FF2B5EF4-FFF2-40B4-BE49-F238E27FC236}">
                <a16:creationId xmlns:a16="http://schemas.microsoft.com/office/drawing/2014/main" id="{A5DB701A-569C-9B32-1329-5B1BC87B6B0C}"/>
              </a:ext>
            </a:extLst>
          </p:cNvPr>
          <p:cNvSpPr txBox="1"/>
          <p:nvPr/>
        </p:nvSpPr>
        <p:spPr>
          <a:xfrm>
            <a:off x="281457" y="168833"/>
            <a:ext cx="661948" cy="461665"/>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400" b="1"/>
              <a:t>2.3</a:t>
            </a:r>
            <a:endParaRPr lang="en-US" sz="2000"/>
          </a:p>
        </p:txBody>
      </p:sp>
    </p:spTree>
    <p:extLst>
      <p:ext uri="{BB962C8B-B14F-4D97-AF65-F5344CB8AC3E}">
        <p14:creationId xmlns:p14="http://schemas.microsoft.com/office/powerpoint/2010/main" val="834146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14CF8-D7FC-DE03-FD70-E290D3295EC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FB4CFCE-E7F4-79D0-DE86-3593AE90BE53}"/>
              </a:ext>
            </a:extLst>
          </p:cNvPr>
          <p:cNvSpPr txBox="1"/>
          <p:nvPr/>
        </p:nvSpPr>
        <p:spPr>
          <a:xfrm>
            <a:off x="1742409" y="1940357"/>
            <a:ext cx="831667" cy="338554"/>
          </a:xfrm>
          <a:prstGeom prst="rect">
            <a:avLst/>
          </a:prstGeom>
          <a:noFill/>
        </p:spPr>
        <p:txBody>
          <a:bodyPr wrap="square" lIns="91440" tIns="45720" rIns="91440" bIns="45720" rtlCol="0" anchor="t">
            <a:spAutoFit/>
          </a:bodyPr>
          <a:lstStyle/>
          <a:p>
            <a:r>
              <a:rPr lang="en-US" sz="1600"/>
              <a:t>Video:</a:t>
            </a:r>
          </a:p>
        </p:txBody>
      </p:sp>
      <p:pic>
        <p:nvPicPr>
          <p:cNvPr id="4" name="Picture 3" descr="A close-up of a page&#10;&#10;Description automatically generated">
            <a:extLst>
              <a:ext uri="{FF2B5EF4-FFF2-40B4-BE49-F238E27FC236}">
                <a16:creationId xmlns:a16="http://schemas.microsoft.com/office/drawing/2014/main" id="{049D6510-E780-3710-5585-CFCF10B747AE}"/>
              </a:ext>
            </a:extLst>
          </p:cNvPr>
          <p:cNvPicPr>
            <a:picLocks noChangeAspect="1"/>
          </p:cNvPicPr>
          <p:nvPr/>
        </p:nvPicPr>
        <p:blipFill>
          <a:blip r:embed="rId2">
            <a:extLst>
              <a:ext uri="{28A0092B-C50C-407E-A947-70E740481C1C}">
                <a14:useLocalDpi xmlns:a14="http://schemas.microsoft.com/office/drawing/2010/main" val="0"/>
              </a:ext>
            </a:extLst>
          </a:blip>
          <a:srcRect b="63959"/>
          <a:stretch/>
        </p:blipFill>
        <p:spPr>
          <a:xfrm>
            <a:off x="380499" y="340206"/>
            <a:ext cx="8184427" cy="1325807"/>
          </a:xfrm>
          <a:prstGeom prst="rect">
            <a:avLst/>
          </a:prstGeom>
        </p:spPr>
      </p:pic>
      <p:pic>
        <p:nvPicPr>
          <p:cNvPr id="7" name="Picture 6" descr="A close-up of a text&#10;&#10;Description automatically generated">
            <a:extLst>
              <a:ext uri="{FF2B5EF4-FFF2-40B4-BE49-F238E27FC236}">
                <a16:creationId xmlns:a16="http://schemas.microsoft.com/office/drawing/2014/main" id="{4B831B7B-EEC1-6CD9-5FBD-9C5BFEBB3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075" y="4809617"/>
            <a:ext cx="8212227" cy="1898526"/>
          </a:xfrm>
          <a:prstGeom prst="rect">
            <a:avLst/>
          </a:prstGeom>
        </p:spPr>
      </p:pic>
      <p:cxnSp>
        <p:nvCxnSpPr>
          <p:cNvPr id="10" name="Straight Connector 9">
            <a:extLst>
              <a:ext uri="{FF2B5EF4-FFF2-40B4-BE49-F238E27FC236}">
                <a16:creationId xmlns:a16="http://schemas.microsoft.com/office/drawing/2014/main" id="{63311C48-A966-1D68-27B2-0189CDEA617A}"/>
              </a:ext>
            </a:extLst>
          </p:cNvPr>
          <p:cNvCxnSpPr/>
          <p:nvPr/>
        </p:nvCxnSpPr>
        <p:spPr>
          <a:xfrm>
            <a:off x="380499" y="4018844"/>
            <a:ext cx="8184427"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F07DCC7F-14FD-7135-A6C8-E8838248196E}"/>
              </a:ext>
            </a:extLst>
          </p:cNvPr>
          <p:cNvSpPr txBox="1"/>
          <p:nvPr/>
        </p:nvSpPr>
        <p:spPr>
          <a:xfrm>
            <a:off x="2781094" y="1861414"/>
            <a:ext cx="5546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lumMod val="49000"/>
                    <a:lumOff val="51000"/>
                  </a:schemeClr>
                </a:solidFill>
                <a:hlinkClick r:id="rId4">
                  <a:extLst>
                    <a:ext uri="{A12FA001-AC4F-418D-AE19-62706E023703}">
                      <ahyp:hlinkClr xmlns:ahyp="http://schemas.microsoft.com/office/drawing/2018/hyperlinkcolor" val="tx"/>
                    </a:ext>
                  </a:extLst>
                </a:hlinkClick>
              </a:rPr>
              <a:t>TECHNOLOGY PUSH AND MARKET PULL INNOVATION // GCSE DESIGN AND TECHNOLOGY REVISION</a:t>
            </a:r>
          </a:p>
        </p:txBody>
      </p:sp>
      <p:pic>
        <p:nvPicPr>
          <p:cNvPr id="3" name="Picture 2" descr="A close-up of a page&#10;&#10;Description automatically generated">
            <a:extLst>
              <a:ext uri="{FF2B5EF4-FFF2-40B4-BE49-F238E27FC236}">
                <a16:creationId xmlns:a16="http://schemas.microsoft.com/office/drawing/2014/main" id="{D4EEDDA0-F8B0-9CF2-E867-1D4AA205E92B}"/>
              </a:ext>
            </a:extLst>
          </p:cNvPr>
          <p:cNvPicPr>
            <a:picLocks noChangeAspect="1"/>
          </p:cNvPicPr>
          <p:nvPr/>
        </p:nvPicPr>
        <p:blipFill>
          <a:blip r:embed="rId2">
            <a:extLst>
              <a:ext uri="{28A0092B-C50C-407E-A947-70E740481C1C}">
                <a14:useLocalDpi xmlns:a14="http://schemas.microsoft.com/office/drawing/2010/main" val="0"/>
              </a:ext>
            </a:extLst>
          </a:blip>
          <a:srcRect t="41117" b="-254"/>
          <a:stretch/>
        </p:blipFill>
        <p:spPr>
          <a:xfrm>
            <a:off x="361838" y="2672859"/>
            <a:ext cx="8184427" cy="2175443"/>
          </a:xfrm>
          <a:prstGeom prst="rect">
            <a:avLst/>
          </a:prstGeom>
        </p:spPr>
      </p:pic>
      <p:pic>
        <p:nvPicPr>
          <p:cNvPr id="5" name="Picture 4" descr="A person holding a ly animal&#10;&#10;AI-generated content may be incorrect.">
            <a:extLst>
              <a:ext uri="{FF2B5EF4-FFF2-40B4-BE49-F238E27FC236}">
                <a16:creationId xmlns:a16="http://schemas.microsoft.com/office/drawing/2014/main" id="{C1A5F3DC-C8DC-0050-54C7-49413400BCC7}"/>
              </a:ext>
            </a:extLst>
          </p:cNvPr>
          <p:cNvPicPr>
            <a:picLocks noChangeAspect="1"/>
          </p:cNvPicPr>
          <p:nvPr/>
        </p:nvPicPr>
        <p:blipFill>
          <a:blip r:embed="rId5"/>
          <a:stretch>
            <a:fillRect/>
          </a:stretch>
        </p:blipFill>
        <p:spPr>
          <a:xfrm>
            <a:off x="973785" y="604156"/>
            <a:ext cx="1691369" cy="975049"/>
          </a:xfrm>
          <a:prstGeom prst="rect">
            <a:avLst/>
          </a:prstGeom>
        </p:spPr>
      </p:pic>
      <p:sp>
        <p:nvSpPr>
          <p:cNvPr id="8" name="TextBox 7">
            <a:extLst>
              <a:ext uri="{FF2B5EF4-FFF2-40B4-BE49-F238E27FC236}">
                <a16:creationId xmlns:a16="http://schemas.microsoft.com/office/drawing/2014/main" id="{98296BDD-0949-4E65-D938-F86549331876}"/>
              </a:ext>
            </a:extLst>
          </p:cNvPr>
          <p:cNvSpPr txBox="1"/>
          <p:nvPr/>
        </p:nvSpPr>
        <p:spPr>
          <a:xfrm>
            <a:off x="5800352" y="1057286"/>
            <a:ext cx="26215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solidFill>
                  <a:schemeClr val="accent4">
                    <a:lumMod val="60000"/>
                    <a:lumOff val="40000"/>
                  </a:schemeClr>
                </a:solidFill>
                <a:latin typeface="Jokerman"/>
              </a:rPr>
              <a:t>inspiration</a:t>
            </a:r>
          </a:p>
        </p:txBody>
      </p:sp>
      <p:sp>
        <p:nvSpPr>
          <p:cNvPr id="11" name="TextBox 10">
            <a:extLst>
              <a:ext uri="{FF2B5EF4-FFF2-40B4-BE49-F238E27FC236}">
                <a16:creationId xmlns:a16="http://schemas.microsoft.com/office/drawing/2014/main" id="{9B5FB3BA-BB81-24A8-F2EB-2292099FAAF6}"/>
              </a:ext>
            </a:extLst>
          </p:cNvPr>
          <p:cNvSpPr txBox="1"/>
          <p:nvPr/>
        </p:nvSpPr>
        <p:spPr>
          <a:xfrm rot="-1020000">
            <a:off x="80686" y="3455253"/>
            <a:ext cx="26215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solidFill>
                  <a:schemeClr val="accent4">
                    <a:lumMod val="60000"/>
                    <a:lumOff val="40000"/>
                  </a:schemeClr>
                </a:solidFill>
                <a:latin typeface="Jokerman"/>
              </a:rPr>
              <a:t>inspiration</a:t>
            </a:r>
          </a:p>
        </p:txBody>
      </p:sp>
    </p:spTree>
    <p:extLst>
      <p:ext uri="{BB962C8B-B14F-4D97-AF65-F5344CB8AC3E}">
        <p14:creationId xmlns:p14="http://schemas.microsoft.com/office/powerpoint/2010/main" val="2053559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C1380-251E-1BFE-F1ED-C55E9D4E0904}"/>
            </a:ext>
          </a:extLst>
        </p:cNvPr>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7C484683-66FA-A2D5-4A00-3F86AEF42708}"/>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CB257923-5300-4A98-78E3-9A126DF8E3B3}"/>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A3601E2C-5100-BC7B-E340-9A2C4760C161}"/>
              </a:ext>
            </a:extLst>
          </p:cNvPr>
          <p:cNvSpPr>
            <a:spLocks noGrp="1"/>
          </p:cNvSpPr>
          <p:nvPr/>
        </p:nvSpPr>
        <p:spPr>
          <a:xfrm>
            <a:off x="459317" y="5274563"/>
            <a:ext cx="8393288" cy="741961"/>
          </a:xfrm>
          <a:prstGeom prst="rect">
            <a:avLst/>
          </a:prstGeom>
        </p:spPr>
        <p:txBody>
          <a:bodyPr vert="horz" lIns="0" tIns="45720" rIns="0" bIns="45720" rtlCol="0" anchor="t">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a:latin typeface="Arial"/>
                <a:cs typeface="Arial"/>
              </a:rPr>
              <a:t>Today in IB Design Technology:       </a:t>
            </a:r>
            <a:r>
              <a:rPr lang="en-US" sz="4000">
                <a:latin typeface="Arial"/>
                <a:cs typeface="Arial"/>
              </a:rPr>
              <a:t>Prep CHAPTER 2.1-2.3</a:t>
            </a: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3423607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122B8-B3D1-DD75-8F8C-9F1CCEDD1272}"/>
            </a:ext>
          </a:extLst>
        </p:cNvPr>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F4904EE2-E61C-10E5-EC27-E25113514C53}"/>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CD6C432E-B5AB-7E42-2D5D-6F006DFA09C5}"/>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BC0DBCEF-47A1-A38D-33E8-20D34665AF0E}"/>
              </a:ext>
            </a:extLst>
          </p:cNvPr>
          <p:cNvSpPr>
            <a:spLocks noGrp="1"/>
          </p:cNvSpPr>
          <p:nvPr/>
        </p:nvSpPr>
        <p:spPr>
          <a:xfrm>
            <a:off x="459317" y="5274563"/>
            <a:ext cx="8393288" cy="741961"/>
          </a:xfrm>
          <a:prstGeom prst="rect">
            <a:avLst/>
          </a:prstGeom>
        </p:spPr>
        <p:txBody>
          <a:bodyPr vert="horz" lIns="0" tIns="45720" rIns="0" bIns="45720" rtlCol="0" anchor="t">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a:latin typeface="Arial"/>
                <a:cs typeface="Arial"/>
              </a:rPr>
              <a:t>Today in IB Design Technology:       </a:t>
            </a:r>
            <a:r>
              <a:rPr lang="en-US" sz="4000">
                <a:latin typeface="Arial"/>
                <a:cs typeface="Arial"/>
              </a:rPr>
              <a:t>QUIZ CHAPTER 2.1-2.3</a:t>
            </a: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3651988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ABAC-000F-F953-4A1D-1A0A67FE92B9}"/>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535A559-477F-15F4-D269-3B272E45112C}"/>
              </a:ext>
            </a:extLst>
          </p:cNvPr>
          <p:cNvSpPr txBox="1"/>
          <p:nvPr/>
        </p:nvSpPr>
        <p:spPr>
          <a:xfrm>
            <a:off x="1964422" y="5056164"/>
            <a:ext cx="831667" cy="369332"/>
          </a:xfrm>
          <a:prstGeom prst="rect">
            <a:avLst/>
          </a:prstGeom>
          <a:noFill/>
        </p:spPr>
        <p:txBody>
          <a:bodyPr wrap="square" rtlCol="0">
            <a:spAutoFit/>
          </a:bodyPr>
          <a:lstStyle/>
          <a:p>
            <a:r>
              <a:rPr lang="en-US"/>
              <a:t>Video:</a:t>
            </a:r>
          </a:p>
        </p:txBody>
      </p:sp>
      <p:pic>
        <p:nvPicPr>
          <p:cNvPr id="3" name="Picture 2" descr="A close-up of a text&#10;&#10;Description automatically generated">
            <a:extLst>
              <a:ext uri="{FF2B5EF4-FFF2-40B4-BE49-F238E27FC236}">
                <a16:creationId xmlns:a16="http://schemas.microsoft.com/office/drawing/2014/main" id="{04206392-3708-E202-1A10-65BF01F1E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35" y="481818"/>
            <a:ext cx="8286529" cy="1239208"/>
          </a:xfrm>
          <a:prstGeom prst="rect">
            <a:avLst/>
          </a:prstGeom>
        </p:spPr>
      </p:pic>
      <p:sp>
        <p:nvSpPr>
          <p:cNvPr id="4" name="TextBox 3">
            <a:extLst>
              <a:ext uri="{FF2B5EF4-FFF2-40B4-BE49-F238E27FC236}">
                <a16:creationId xmlns:a16="http://schemas.microsoft.com/office/drawing/2014/main" id="{7FF71E96-8E69-5A41-4F30-0D4D8D1707D3}"/>
              </a:ext>
            </a:extLst>
          </p:cNvPr>
          <p:cNvSpPr txBox="1"/>
          <p:nvPr/>
        </p:nvSpPr>
        <p:spPr>
          <a:xfrm>
            <a:off x="338665" y="338667"/>
            <a:ext cx="4560713" cy="461665"/>
          </a:xfrm>
          <a:prstGeom prst="rect">
            <a:avLst/>
          </a:prstGeom>
          <a:solidFill>
            <a:schemeClr val="bg1"/>
          </a:solidFill>
        </p:spPr>
        <p:txBody>
          <a:bodyPr wrap="square" lIns="91440" tIns="45720" rIns="91440" bIns="45720" rtlCol="0" anchor="t">
            <a:spAutoFit/>
          </a:bodyPr>
          <a:lstStyle/>
          <a:p>
            <a:r>
              <a:rPr lang="en-US" sz="2400" b="1"/>
              <a:t>2.4 Strategies for innovators</a:t>
            </a:r>
          </a:p>
        </p:txBody>
      </p:sp>
      <p:pic>
        <p:nvPicPr>
          <p:cNvPr id="6" name="Picture 5" descr="A close-up of a list of text&#10;&#10;Description automatically generated">
            <a:extLst>
              <a:ext uri="{FF2B5EF4-FFF2-40B4-BE49-F238E27FC236}">
                <a16:creationId xmlns:a16="http://schemas.microsoft.com/office/drawing/2014/main" id="{3B19955E-31A8-C7D7-8CB4-760BE160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35" y="2087708"/>
            <a:ext cx="8218554" cy="2640499"/>
          </a:xfrm>
          <a:prstGeom prst="rect">
            <a:avLst/>
          </a:prstGeom>
        </p:spPr>
      </p:pic>
      <p:sp>
        <p:nvSpPr>
          <p:cNvPr id="2" name="TextBox 1">
            <a:extLst>
              <a:ext uri="{FF2B5EF4-FFF2-40B4-BE49-F238E27FC236}">
                <a16:creationId xmlns:a16="http://schemas.microsoft.com/office/drawing/2014/main" id="{A82EA125-69BE-8122-D667-AC5C4F77F30F}"/>
              </a:ext>
            </a:extLst>
          </p:cNvPr>
          <p:cNvSpPr txBox="1"/>
          <p:nvPr/>
        </p:nvSpPr>
        <p:spPr>
          <a:xfrm>
            <a:off x="2803849" y="5038530"/>
            <a:ext cx="56940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The Difference Between Inventors and Innovators</a:t>
            </a:r>
            <a:endParaRPr lang="en-US"/>
          </a:p>
        </p:txBody>
      </p:sp>
    </p:spTree>
    <p:extLst>
      <p:ext uri="{BB962C8B-B14F-4D97-AF65-F5344CB8AC3E}">
        <p14:creationId xmlns:p14="http://schemas.microsoft.com/office/powerpoint/2010/main" val="160292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A9E1F-4E6A-BC5A-D572-2C40416F0E20}"/>
            </a:ext>
          </a:extLst>
        </p:cNvPr>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2B7E2F76-4595-268A-B8D3-E6A6FAD0E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98" y="481818"/>
            <a:ext cx="8080045" cy="3503160"/>
          </a:xfrm>
          <a:prstGeom prst="rect">
            <a:avLst/>
          </a:prstGeom>
        </p:spPr>
      </p:pic>
      <p:pic>
        <p:nvPicPr>
          <p:cNvPr id="5" name="Picture 4" descr="A white background with black text&#10;&#10;Description automatically generated">
            <a:extLst>
              <a:ext uri="{FF2B5EF4-FFF2-40B4-BE49-F238E27FC236}">
                <a16:creationId xmlns:a16="http://schemas.microsoft.com/office/drawing/2014/main" id="{6C690615-EA9D-0F1F-BF91-0F3A7F31C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23" y="4112104"/>
            <a:ext cx="8110414" cy="2458029"/>
          </a:xfrm>
          <a:prstGeom prst="rect">
            <a:avLst/>
          </a:prstGeom>
        </p:spPr>
      </p:pic>
      <p:sp>
        <p:nvSpPr>
          <p:cNvPr id="9" name="TextBox 8">
            <a:extLst>
              <a:ext uri="{FF2B5EF4-FFF2-40B4-BE49-F238E27FC236}">
                <a16:creationId xmlns:a16="http://schemas.microsoft.com/office/drawing/2014/main" id="{28DB67E1-7352-20C6-CAC7-893355B4CE0B}"/>
              </a:ext>
            </a:extLst>
          </p:cNvPr>
          <p:cNvSpPr txBox="1"/>
          <p:nvPr/>
        </p:nvSpPr>
        <p:spPr>
          <a:xfrm>
            <a:off x="377355" y="871779"/>
            <a:ext cx="831667" cy="369332"/>
          </a:xfrm>
          <a:prstGeom prst="rect">
            <a:avLst/>
          </a:prstGeom>
          <a:noFill/>
        </p:spPr>
        <p:txBody>
          <a:bodyPr wrap="square" rtlCol="0">
            <a:spAutoFit/>
          </a:bodyPr>
          <a:lstStyle/>
          <a:p>
            <a:r>
              <a:rPr lang="en-US"/>
              <a:t>Video:</a:t>
            </a:r>
          </a:p>
        </p:txBody>
      </p:sp>
      <p:sp>
        <p:nvSpPr>
          <p:cNvPr id="6" name="TextBox 5">
            <a:extLst>
              <a:ext uri="{FF2B5EF4-FFF2-40B4-BE49-F238E27FC236}">
                <a16:creationId xmlns:a16="http://schemas.microsoft.com/office/drawing/2014/main" id="{2D8705F8-7387-EEEE-CEC7-2075415F9C4B}"/>
              </a:ext>
            </a:extLst>
          </p:cNvPr>
          <p:cNvSpPr txBox="1"/>
          <p:nvPr/>
        </p:nvSpPr>
        <p:spPr>
          <a:xfrm>
            <a:off x="377355" y="4493932"/>
            <a:ext cx="831667" cy="369332"/>
          </a:xfrm>
          <a:prstGeom prst="rect">
            <a:avLst/>
          </a:prstGeom>
          <a:noFill/>
        </p:spPr>
        <p:txBody>
          <a:bodyPr wrap="square" rtlCol="0">
            <a:spAutoFit/>
          </a:bodyPr>
          <a:lstStyle/>
          <a:p>
            <a:r>
              <a:rPr lang="en-US"/>
              <a:t>Video:</a:t>
            </a:r>
          </a:p>
        </p:txBody>
      </p:sp>
      <p:cxnSp>
        <p:nvCxnSpPr>
          <p:cNvPr id="7" name="Straight Connector 6">
            <a:extLst>
              <a:ext uri="{FF2B5EF4-FFF2-40B4-BE49-F238E27FC236}">
                <a16:creationId xmlns:a16="http://schemas.microsoft.com/office/drawing/2014/main" id="{BF80B9A7-FA40-AAD7-5F8B-308C7CF2FAD5}"/>
              </a:ext>
            </a:extLst>
          </p:cNvPr>
          <p:cNvCxnSpPr/>
          <p:nvPr/>
        </p:nvCxnSpPr>
        <p:spPr>
          <a:xfrm>
            <a:off x="380499" y="4030133"/>
            <a:ext cx="8184427"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3F8FE6EC-5FE9-094F-F1F2-6B30E58CBC4D}"/>
              </a:ext>
            </a:extLst>
          </p:cNvPr>
          <p:cNvSpPr txBox="1"/>
          <p:nvPr/>
        </p:nvSpPr>
        <p:spPr>
          <a:xfrm>
            <a:off x="377890" y="1229308"/>
            <a:ext cx="210172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lumMod val="49000"/>
                    <a:lumOff val="51000"/>
                  </a:schemeClr>
                </a:solidFill>
                <a:hlinkClick r:id="rId4">
                  <a:extLst>
                    <a:ext uri="{A12FA001-AC4F-418D-AE19-62706E023703}">
                      <ahyp:hlinkClr xmlns:ahyp="http://schemas.microsoft.com/office/drawing/2018/hyperlinkcolor" val="tx"/>
                    </a:ext>
                  </a:extLst>
                </a:hlinkClick>
              </a:rPr>
              <a:t>Steve Jobs explains the difference between a great idea and a great product</a:t>
            </a:r>
          </a:p>
        </p:txBody>
      </p:sp>
      <p:sp>
        <p:nvSpPr>
          <p:cNvPr id="4" name="TextBox 3">
            <a:extLst>
              <a:ext uri="{FF2B5EF4-FFF2-40B4-BE49-F238E27FC236}">
                <a16:creationId xmlns:a16="http://schemas.microsoft.com/office/drawing/2014/main" id="{9B186CB2-143A-7CDD-C3DF-411E33EE99BD}"/>
              </a:ext>
            </a:extLst>
          </p:cNvPr>
          <p:cNvSpPr txBox="1"/>
          <p:nvPr/>
        </p:nvSpPr>
        <p:spPr>
          <a:xfrm>
            <a:off x="377890" y="4868247"/>
            <a:ext cx="210172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lumMod val="49000"/>
                    <a:lumOff val="51000"/>
                  </a:schemeClr>
                </a:solidFill>
                <a:hlinkClick r:id="rId5">
                  <a:extLst>
                    <a:ext uri="{A12FA001-AC4F-418D-AE19-62706E023703}">
                      <ahyp:hlinkClr xmlns:ahyp="http://schemas.microsoft.com/office/drawing/2018/hyperlinkcolor" val="tx"/>
                    </a:ext>
                  </a:extLst>
                </a:hlinkClick>
              </a:rPr>
              <a:t>10 Characteristics of Successful Entrepreneurs | Business: Explained</a:t>
            </a:r>
            <a:endParaRPr lang="en-US" sz="1600">
              <a:solidFill>
                <a:schemeClr val="tx2">
                  <a:lumMod val="49000"/>
                  <a:lumOff val="51000"/>
                </a:schemeClr>
              </a:solidFill>
            </a:endParaRPr>
          </a:p>
        </p:txBody>
      </p:sp>
    </p:spTree>
    <p:extLst>
      <p:ext uri="{BB962C8B-B14F-4D97-AF65-F5344CB8AC3E}">
        <p14:creationId xmlns:p14="http://schemas.microsoft.com/office/powerpoint/2010/main" val="3291292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E71CA-B3C3-F39C-487E-5290820657C1}"/>
            </a:ext>
          </a:extLst>
        </p:cNvPr>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82F044C6-8D2C-5BD6-D6E1-493AE5D70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05" y="481817"/>
            <a:ext cx="8098034" cy="4282093"/>
          </a:xfrm>
          <a:prstGeom prst="rect">
            <a:avLst/>
          </a:prstGeom>
        </p:spPr>
      </p:pic>
      <p:pic>
        <p:nvPicPr>
          <p:cNvPr id="7" name="Picture 6" descr="A close up of text&#10;&#10;Description automatically generated">
            <a:extLst>
              <a:ext uri="{FF2B5EF4-FFF2-40B4-BE49-F238E27FC236}">
                <a16:creationId xmlns:a16="http://schemas.microsoft.com/office/drawing/2014/main" id="{4D660D34-75DE-77CE-EC8D-99AFBDB14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26" y="4918653"/>
            <a:ext cx="8173339" cy="1674057"/>
          </a:xfrm>
          <a:prstGeom prst="rect">
            <a:avLst/>
          </a:prstGeom>
        </p:spPr>
      </p:pic>
      <p:cxnSp>
        <p:nvCxnSpPr>
          <p:cNvPr id="8" name="Straight Connector 7">
            <a:extLst>
              <a:ext uri="{FF2B5EF4-FFF2-40B4-BE49-F238E27FC236}">
                <a16:creationId xmlns:a16="http://schemas.microsoft.com/office/drawing/2014/main" id="{97F8898E-E922-1F22-E5B1-E4342F092EB9}"/>
              </a:ext>
            </a:extLst>
          </p:cNvPr>
          <p:cNvCxnSpPr/>
          <p:nvPr/>
        </p:nvCxnSpPr>
        <p:spPr>
          <a:xfrm>
            <a:off x="329212" y="4828341"/>
            <a:ext cx="8184427" cy="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2113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DD274-E224-14CC-55C4-8F34E83866FC}"/>
            </a:ext>
          </a:extLst>
        </p:cNvPr>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D22870D5-173A-D930-1726-AF1621EBD27E}"/>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4F66459A-AD5D-7ECE-0077-795AF37098FB}"/>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A7BCCD79-E7B6-D163-4E80-8235251826F6}"/>
              </a:ext>
            </a:extLst>
          </p:cNvPr>
          <p:cNvSpPr>
            <a:spLocks noGrp="1"/>
          </p:cNvSpPr>
          <p:nvPr/>
        </p:nvSpPr>
        <p:spPr>
          <a:xfrm>
            <a:off x="872067" y="5369813"/>
            <a:ext cx="8393288" cy="74196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a:latin typeface="Arial"/>
                <a:cs typeface="Arial"/>
              </a:rPr>
              <a:t>Today in IB Design Technology:       </a:t>
            </a:r>
            <a:r>
              <a:rPr lang="en-US" sz="4000">
                <a:latin typeface="Arial"/>
                <a:cs typeface="Arial"/>
              </a:rPr>
              <a:t>CHAPTER 2.5/6</a:t>
            </a: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2525848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6AD99-26D0-D951-1DB1-18FA757966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90E811-8EC1-5D15-276A-131FC3BF671D}"/>
              </a:ext>
            </a:extLst>
          </p:cNvPr>
          <p:cNvSpPr txBox="1"/>
          <p:nvPr/>
        </p:nvSpPr>
        <p:spPr>
          <a:xfrm>
            <a:off x="1183400" y="966113"/>
            <a:ext cx="7196667" cy="5570756"/>
          </a:xfrm>
          <a:prstGeom prst="rect">
            <a:avLst/>
          </a:prstGeom>
          <a:noFill/>
        </p:spPr>
        <p:txBody>
          <a:bodyPr wrap="square">
            <a:spAutoFit/>
          </a:bodyPr>
          <a:lstStyle/>
          <a:p>
            <a:pPr marL="0" lvl="0" indent="0" algn="just" rtl="0">
              <a:spcBef>
                <a:spcPts val="0"/>
              </a:spcBef>
              <a:spcAft>
                <a:spcPts val="0"/>
              </a:spcAft>
              <a:buNone/>
            </a:pPr>
            <a:r>
              <a:rPr lang="en-US" sz="1400">
                <a:solidFill>
                  <a:schemeClr val="dk1"/>
                </a:solidFill>
                <a:latin typeface="Oswald"/>
                <a:ea typeface="Oswald"/>
                <a:cs typeface="Oswald"/>
                <a:sym typeface="Oswald"/>
              </a:rPr>
              <a:t>A design specification relates to the requirements of the </a:t>
            </a:r>
            <a:r>
              <a:rPr lang="en-US" sz="1400" b="1">
                <a:solidFill>
                  <a:schemeClr val="dk1"/>
                </a:solidFill>
                <a:latin typeface="Oswald"/>
                <a:ea typeface="Oswald"/>
                <a:cs typeface="Oswald"/>
                <a:sym typeface="Oswald"/>
              </a:rPr>
              <a:t>actual product</a:t>
            </a:r>
            <a:r>
              <a:rPr lang="en-US" sz="1400">
                <a:solidFill>
                  <a:schemeClr val="dk1"/>
                </a:solidFill>
                <a:latin typeface="Oswald"/>
                <a:ea typeface="Oswald"/>
                <a:cs typeface="Oswald"/>
                <a:sym typeface="Oswald"/>
              </a:rPr>
              <a:t>, and details aspects of:</a:t>
            </a:r>
          </a:p>
          <a:p>
            <a:pPr marL="0" lvl="0" indent="0" algn="just" rtl="0">
              <a:spcBef>
                <a:spcPts val="0"/>
              </a:spcBef>
              <a:spcAft>
                <a:spcPts val="0"/>
              </a:spcAft>
              <a:buNone/>
            </a:pPr>
            <a:endParaRPr lang="en-US" sz="1400">
              <a:solidFill>
                <a:schemeClr val="dk1"/>
              </a:solidFill>
              <a:latin typeface="Oswald"/>
              <a:ea typeface="Oswald"/>
              <a:cs typeface="Oswald"/>
              <a:sym typeface="Oswald"/>
            </a:endParaRPr>
          </a:p>
          <a:p>
            <a:pPr marL="0" lvl="0" indent="0" algn="just" rtl="0">
              <a:spcBef>
                <a:spcPts val="0"/>
              </a:spcBef>
              <a:spcAft>
                <a:spcPts val="0"/>
              </a:spcAft>
              <a:buNone/>
            </a:pPr>
            <a:r>
              <a:rPr lang="en-US" sz="1400" b="1" u="sng">
                <a:solidFill>
                  <a:schemeClr val="dk1"/>
                </a:solidFill>
                <a:latin typeface="Oswald"/>
                <a:ea typeface="Oswald"/>
                <a:cs typeface="Oswald"/>
                <a:sym typeface="Oswald"/>
              </a:rPr>
              <a:t>Aesthetic requirements</a:t>
            </a:r>
          </a:p>
          <a:p>
            <a:pPr marL="0" lvl="0" indent="0" algn="just" rtl="0">
              <a:spcBef>
                <a:spcPts val="0"/>
              </a:spcBef>
              <a:spcAft>
                <a:spcPts val="0"/>
              </a:spcAft>
              <a:buNone/>
            </a:pPr>
            <a:r>
              <a:rPr lang="en-US" sz="1400">
                <a:solidFill>
                  <a:schemeClr val="dk1"/>
                </a:solidFill>
                <a:latin typeface="Oswald"/>
                <a:ea typeface="Oswald"/>
                <a:cs typeface="Oswald"/>
                <a:sym typeface="Oswald"/>
              </a:rPr>
              <a:t>How does the user want the product to look.</a:t>
            </a:r>
          </a:p>
          <a:p>
            <a:pPr marL="0" lvl="0" indent="0" algn="just" rtl="0">
              <a:spcBef>
                <a:spcPts val="0"/>
              </a:spcBef>
              <a:spcAft>
                <a:spcPts val="0"/>
              </a:spcAft>
              <a:buNone/>
            </a:pPr>
            <a:endParaRPr lang="en-US" sz="800">
              <a:solidFill>
                <a:schemeClr val="dk1"/>
              </a:solidFill>
              <a:latin typeface="Oswald"/>
              <a:ea typeface="Oswald"/>
              <a:cs typeface="Oswald"/>
              <a:sym typeface="Oswald"/>
            </a:endParaRPr>
          </a:p>
          <a:p>
            <a:pPr marL="0" lvl="0" indent="0" algn="just" rtl="0">
              <a:spcBef>
                <a:spcPts val="0"/>
              </a:spcBef>
              <a:spcAft>
                <a:spcPts val="0"/>
              </a:spcAft>
              <a:buNone/>
            </a:pPr>
            <a:r>
              <a:rPr lang="en-US" sz="1400" b="1" u="sng">
                <a:solidFill>
                  <a:schemeClr val="dk1"/>
                </a:solidFill>
                <a:latin typeface="Oswald"/>
                <a:ea typeface="Oswald"/>
                <a:cs typeface="Oswald"/>
                <a:sym typeface="Oswald"/>
              </a:rPr>
              <a:t>cost constraints</a:t>
            </a:r>
          </a:p>
          <a:p>
            <a:pPr marL="0" lvl="0" indent="0" algn="just" rtl="0">
              <a:spcBef>
                <a:spcPts val="0"/>
              </a:spcBef>
              <a:spcAft>
                <a:spcPts val="0"/>
              </a:spcAft>
              <a:buNone/>
            </a:pPr>
            <a:r>
              <a:rPr lang="en-US" sz="1400">
                <a:solidFill>
                  <a:schemeClr val="dk1"/>
                </a:solidFill>
                <a:latin typeface="Oswald"/>
                <a:ea typeface="Oswald"/>
                <a:cs typeface="Oswald"/>
                <a:sym typeface="Oswald"/>
              </a:rPr>
              <a:t>How cheaply does the product need to be made?</a:t>
            </a:r>
          </a:p>
          <a:p>
            <a:pPr marL="0" lvl="0" indent="0" algn="just" rtl="0">
              <a:spcBef>
                <a:spcPts val="0"/>
              </a:spcBef>
              <a:spcAft>
                <a:spcPts val="0"/>
              </a:spcAft>
              <a:buNone/>
            </a:pPr>
            <a:endParaRPr lang="en-US" sz="800">
              <a:solidFill>
                <a:schemeClr val="dk1"/>
              </a:solidFill>
              <a:latin typeface="Oswald"/>
              <a:ea typeface="Oswald"/>
              <a:cs typeface="Oswald"/>
              <a:sym typeface="Oswald"/>
            </a:endParaRPr>
          </a:p>
          <a:p>
            <a:pPr marL="0" lvl="0" indent="0" algn="just" rtl="0">
              <a:spcBef>
                <a:spcPts val="0"/>
              </a:spcBef>
              <a:spcAft>
                <a:spcPts val="0"/>
              </a:spcAft>
              <a:buNone/>
            </a:pPr>
            <a:r>
              <a:rPr lang="en-US" sz="1400" b="1" u="sng">
                <a:solidFill>
                  <a:schemeClr val="dk1"/>
                </a:solidFill>
                <a:latin typeface="Oswald"/>
                <a:ea typeface="Oswald"/>
                <a:cs typeface="Oswald"/>
                <a:sym typeface="Oswald"/>
              </a:rPr>
              <a:t>environmental requirements</a:t>
            </a:r>
          </a:p>
          <a:p>
            <a:pPr marL="0" lvl="0" indent="0" algn="just" rtl="0">
              <a:spcBef>
                <a:spcPts val="0"/>
              </a:spcBef>
              <a:spcAft>
                <a:spcPts val="0"/>
              </a:spcAft>
              <a:buNone/>
            </a:pPr>
            <a:r>
              <a:rPr lang="en-US" sz="1400">
                <a:solidFill>
                  <a:schemeClr val="dk1"/>
                </a:solidFill>
                <a:latin typeface="Oswald"/>
                <a:ea typeface="Oswald"/>
                <a:cs typeface="Oswald"/>
                <a:sym typeface="Oswald"/>
              </a:rPr>
              <a:t>What does the product have to do to be successful in its target environment.</a:t>
            </a:r>
          </a:p>
          <a:p>
            <a:pPr marL="0" lvl="0" indent="0" algn="just" rtl="0">
              <a:spcBef>
                <a:spcPts val="0"/>
              </a:spcBef>
              <a:spcAft>
                <a:spcPts val="0"/>
              </a:spcAft>
              <a:buNone/>
            </a:pPr>
            <a:endParaRPr lang="en-US" sz="800">
              <a:solidFill>
                <a:schemeClr val="dk1"/>
              </a:solidFill>
              <a:latin typeface="Oswald"/>
              <a:ea typeface="Oswald"/>
              <a:cs typeface="Oswald"/>
              <a:sym typeface="Oswald"/>
            </a:endParaRPr>
          </a:p>
          <a:p>
            <a:pPr marL="0" lvl="0" indent="0" algn="just" rtl="0">
              <a:spcBef>
                <a:spcPts val="0"/>
              </a:spcBef>
              <a:spcAft>
                <a:spcPts val="0"/>
              </a:spcAft>
              <a:buNone/>
            </a:pPr>
            <a:r>
              <a:rPr lang="en-US" sz="1400" b="1" u="sng">
                <a:solidFill>
                  <a:schemeClr val="dk1"/>
                </a:solidFill>
                <a:latin typeface="Oswald"/>
                <a:ea typeface="Oswald"/>
                <a:cs typeface="Oswald"/>
                <a:sym typeface="Oswald"/>
              </a:rPr>
              <a:t>size constraints</a:t>
            </a:r>
          </a:p>
          <a:p>
            <a:pPr marL="0" lvl="0" indent="0" algn="just" rtl="0">
              <a:spcBef>
                <a:spcPts val="0"/>
              </a:spcBef>
              <a:spcAft>
                <a:spcPts val="0"/>
              </a:spcAft>
              <a:buNone/>
            </a:pPr>
            <a:r>
              <a:rPr lang="en-US" sz="1400">
                <a:solidFill>
                  <a:schemeClr val="dk1"/>
                </a:solidFill>
                <a:latin typeface="Oswald"/>
                <a:ea typeface="Oswald"/>
                <a:cs typeface="Oswald"/>
                <a:sym typeface="Oswald"/>
              </a:rPr>
              <a:t>How big or small does it need to be?</a:t>
            </a:r>
          </a:p>
          <a:p>
            <a:pPr marL="0" lvl="0" indent="0" algn="just" rtl="0">
              <a:spcBef>
                <a:spcPts val="0"/>
              </a:spcBef>
              <a:spcAft>
                <a:spcPts val="0"/>
              </a:spcAft>
              <a:buNone/>
            </a:pPr>
            <a:endParaRPr lang="en-US" sz="800">
              <a:solidFill>
                <a:schemeClr val="dk1"/>
              </a:solidFill>
              <a:latin typeface="Oswald"/>
              <a:ea typeface="Oswald"/>
              <a:cs typeface="Oswald"/>
              <a:sym typeface="Oswald"/>
            </a:endParaRPr>
          </a:p>
          <a:p>
            <a:pPr marL="0" lvl="0" indent="0" algn="just" rtl="0">
              <a:spcBef>
                <a:spcPts val="0"/>
              </a:spcBef>
              <a:spcAft>
                <a:spcPts val="0"/>
              </a:spcAft>
              <a:buNone/>
            </a:pPr>
            <a:r>
              <a:rPr lang="en-US" sz="1400" b="1" u="sng">
                <a:solidFill>
                  <a:schemeClr val="dk1"/>
                </a:solidFill>
                <a:latin typeface="Oswald"/>
                <a:ea typeface="Oswald"/>
                <a:cs typeface="Oswald"/>
                <a:sym typeface="Oswald"/>
              </a:rPr>
              <a:t>safety considerations</a:t>
            </a:r>
          </a:p>
          <a:p>
            <a:pPr marL="0" lvl="0" indent="0" algn="just" rtl="0">
              <a:spcBef>
                <a:spcPts val="0"/>
              </a:spcBef>
              <a:spcAft>
                <a:spcPts val="0"/>
              </a:spcAft>
              <a:buNone/>
            </a:pPr>
            <a:r>
              <a:rPr lang="en-US" sz="1400">
                <a:solidFill>
                  <a:schemeClr val="dk1"/>
                </a:solidFill>
                <a:latin typeface="Oswald"/>
                <a:ea typeface="Oswald"/>
                <a:cs typeface="Oswald"/>
                <a:sym typeface="Oswald"/>
              </a:rPr>
              <a:t>What does the product need to do or avoid to ensure injuries don't happen.</a:t>
            </a:r>
          </a:p>
          <a:p>
            <a:pPr marL="0" lvl="0" indent="0" algn="just" rtl="0">
              <a:spcBef>
                <a:spcPts val="0"/>
              </a:spcBef>
              <a:spcAft>
                <a:spcPts val="0"/>
              </a:spcAft>
              <a:buNone/>
            </a:pPr>
            <a:endParaRPr lang="en-US" sz="800">
              <a:solidFill>
                <a:schemeClr val="dk1"/>
              </a:solidFill>
              <a:latin typeface="Oswald"/>
              <a:ea typeface="Oswald"/>
              <a:cs typeface="Oswald"/>
              <a:sym typeface="Oswald"/>
            </a:endParaRPr>
          </a:p>
          <a:p>
            <a:pPr marL="0" lvl="0" indent="0" algn="just" rtl="0">
              <a:spcBef>
                <a:spcPts val="0"/>
              </a:spcBef>
              <a:spcAft>
                <a:spcPts val="0"/>
              </a:spcAft>
              <a:buNone/>
            </a:pPr>
            <a:r>
              <a:rPr lang="en-US" sz="1400" b="1" u="sng">
                <a:solidFill>
                  <a:schemeClr val="dk1"/>
                </a:solidFill>
                <a:latin typeface="Oswald"/>
                <a:ea typeface="Oswald"/>
                <a:cs typeface="Oswald"/>
                <a:sym typeface="Oswald"/>
              </a:rPr>
              <a:t>Performance requirements and constraints</a:t>
            </a:r>
          </a:p>
          <a:p>
            <a:pPr marL="0" lvl="0" indent="0" algn="just" rtl="0">
              <a:spcBef>
                <a:spcPts val="0"/>
              </a:spcBef>
              <a:spcAft>
                <a:spcPts val="0"/>
              </a:spcAft>
              <a:buNone/>
            </a:pPr>
            <a:r>
              <a:rPr lang="en-US" sz="1400">
                <a:solidFill>
                  <a:schemeClr val="dk1"/>
                </a:solidFill>
                <a:latin typeface="Oswald"/>
                <a:ea typeface="Oswald"/>
                <a:cs typeface="Oswald"/>
                <a:sym typeface="Oswald"/>
              </a:rPr>
              <a:t>What does the user want the product to do?</a:t>
            </a:r>
          </a:p>
          <a:p>
            <a:pPr marL="0" lvl="0" indent="0" algn="just" rtl="0">
              <a:spcBef>
                <a:spcPts val="0"/>
              </a:spcBef>
              <a:spcAft>
                <a:spcPts val="0"/>
              </a:spcAft>
              <a:buNone/>
            </a:pPr>
            <a:endParaRPr lang="en-US" sz="800">
              <a:solidFill>
                <a:schemeClr val="dk1"/>
              </a:solidFill>
              <a:latin typeface="Oswald"/>
              <a:ea typeface="Oswald"/>
              <a:cs typeface="Oswald"/>
              <a:sym typeface="Oswald"/>
            </a:endParaRPr>
          </a:p>
          <a:p>
            <a:pPr marL="0" lvl="0" indent="0" algn="just" rtl="0">
              <a:spcBef>
                <a:spcPts val="0"/>
              </a:spcBef>
              <a:spcAft>
                <a:spcPts val="0"/>
              </a:spcAft>
              <a:buNone/>
            </a:pPr>
            <a:r>
              <a:rPr lang="en-US" sz="1400" b="1" u="sng">
                <a:solidFill>
                  <a:schemeClr val="dk1"/>
                </a:solidFill>
                <a:latin typeface="Oswald"/>
                <a:ea typeface="Oswald"/>
                <a:cs typeface="Oswald"/>
                <a:sym typeface="Oswald"/>
              </a:rPr>
              <a:t>materials requirements</a:t>
            </a:r>
          </a:p>
          <a:p>
            <a:pPr marL="0" lvl="0" indent="0" algn="just" rtl="0">
              <a:spcBef>
                <a:spcPts val="0"/>
              </a:spcBef>
              <a:spcAft>
                <a:spcPts val="0"/>
              </a:spcAft>
              <a:buNone/>
            </a:pPr>
            <a:r>
              <a:rPr lang="en-US" sz="1400">
                <a:solidFill>
                  <a:schemeClr val="dk1"/>
                </a:solidFill>
                <a:latin typeface="Oswald"/>
                <a:ea typeface="Oswald"/>
                <a:cs typeface="Oswald"/>
                <a:sym typeface="Oswald"/>
              </a:rPr>
              <a:t>What should the product be made from to be successful?</a:t>
            </a:r>
          </a:p>
          <a:p>
            <a:pPr marL="0" lvl="0" indent="0" algn="just" rtl="0">
              <a:spcBef>
                <a:spcPts val="0"/>
              </a:spcBef>
              <a:spcAft>
                <a:spcPts val="0"/>
              </a:spcAft>
              <a:buNone/>
            </a:pPr>
            <a:endParaRPr lang="en-US" sz="800">
              <a:solidFill>
                <a:schemeClr val="dk1"/>
              </a:solidFill>
              <a:latin typeface="Oswald"/>
              <a:ea typeface="Oswald"/>
              <a:cs typeface="Oswald"/>
              <a:sym typeface="Oswald"/>
            </a:endParaRPr>
          </a:p>
          <a:p>
            <a:pPr marL="0" lvl="0" indent="0" algn="just" rtl="0">
              <a:spcBef>
                <a:spcPts val="0"/>
              </a:spcBef>
              <a:spcAft>
                <a:spcPts val="0"/>
              </a:spcAft>
              <a:buNone/>
            </a:pPr>
            <a:r>
              <a:rPr lang="en-US" sz="1400" b="1" u="sng">
                <a:solidFill>
                  <a:schemeClr val="dk1"/>
                </a:solidFill>
                <a:latin typeface="Oswald"/>
                <a:ea typeface="Oswald"/>
                <a:cs typeface="Oswald"/>
                <a:sym typeface="Oswald"/>
              </a:rPr>
              <a:t>manufacturing requirements.</a:t>
            </a:r>
          </a:p>
          <a:p>
            <a:pPr marL="0" lvl="0" indent="0" algn="just" rtl="0">
              <a:spcBef>
                <a:spcPts val="0"/>
              </a:spcBef>
              <a:spcAft>
                <a:spcPts val="0"/>
              </a:spcAft>
              <a:buNone/>
            </a:pPr>
            <a:r>
              <a:rPr lang="en-US" sz="1400">
                <a:solidFill>
                  <a:schemeClr val="dk1"/>
                </a:solidFill>
                <a:latin typeface="Oswald"/>
                <a:ea typeface="Oswald"/>
                <a:cs typeface="Oswald"/>
                <a:sym typeface="Oswald"/>
              </a:rPr>
              <a:t>How should the product be made to meet the number require, and ensure a quality product</a:t>
            </a:r>
          </a:p>
          <a:p>
            <a:pPr marL="0" lvl="0" indent="0" algn="just" rtl="0">
              <a:spcBef>
                <a:spcPts val="0"/>
              </a:spcBef>
              <a:spcAft>
                <a:spcPts val="0"/>
              </a:spcAft>
              <a:buNone/>
            </a:pPr>
            <a:endParaRPr lang="en-US" sz="1400">
              <a:solidFill>
                <a:schemeClr val="dk1"/>
              </a:solidFill>
              <a:latin typeface="Oswald"/>
              <a:ea typeface="Oswald"/>
              <a:cs typeface="Oswald"/>
              <a:sym typeface="Oswald"/>
            </a:endParaRPr>
          </a:p>
          <a:p>
            <a:pPr marL="0" lvl="0" indent="0" algn="just" rtl="0">
              <a:spcBef>
                <a:spcPts val="0"/>
              </a:spcBef>
              <a:spcAft>
                <a:spcPts val="0"/>
              </a:spcAft>
              <a:buNone/>
            </a:pPr>
            <a:r>
              <a:rPr lang="en-US" sz="1400">
                <a:solidFill>
                  <a:schemeClr val="dk1"/>
                </a:solidFill>
                <a:latin typeface="Oswald"/>
                <a:ea typeface="Oswald"/>
                <a:cs typeface="Oswald"/>
                <a:sym typeface="Oswald"/>
              </a:rPr>
              <a:t>All of the requirements, constraints and considerations must be </a:t>
            </a:r>
            <a:r>
              <a:rPr lang="en-US" sz="1400" b="1">
                <a:solidFill>
                  <a:schemeClr val="dk1"/>
                </a:solidFill>
                <a:latin typeface="Oswald"/>
                <a:ea typeface="Oswald"/>
                <a:cs typeface="Oswald"/>
                <a:sym typeface="Oswald"/>
              </a:rPr>
              <a:t>specific, feasible and measurable</a:t>
            </a:r>
            <a:r>
              <a:rPr lang="en-US" sz="1400">
                <a:solidFill>
                  <a:schemeClr val="dk1"/>
                </a:solidFill>
                <a:latin typeface="Oswald"/>
                <a:ea typeface="Oswald"/>
                <a:cs typeface="Oswald"/>
                <a:sym typeface="Oswald"/>
              </a:rPr>
              <a:t>.    </a:t>
            </a:r>
          </a:p>
          <a:p>
            <a:pPr marL="0" lvl="0" indent="0" algn="just" rtl="0">
              <a:spcBef>
                <a:spcPts val="0"/>
              </a:spcBef>
              <a:spcAft>
                <a:spcPts val="0"/>
              </a:spcAft>
              <a:buNone/>
            </a:pPr>
            <a:r>
              <a:rPr lang="en-US" sz="1400">
                <a:solidFill>
                  <a:schemeClr val="dk1"/>
                </a:solidFill>
                <a:latin typeface="Oswald"/>
                <a:ea typeface="Oswald"/>
                <a:cs typeface="Oswald"/>
                <a:sym typeface="Oswald"/>
              </a:rPr>
              <a:t>The design specification must be developed from the </a:t>
            </a:r>
            <a:r>
              <a:rPr lang="en-US" sz="1400" b="1">
                <a:solidFill>
                  <a:schemeClr val="dk1"/>
                </a:solidFill>
                <a:latin typeface="Oswald"/>
                <a:ea typeface="Oswald"/>
                <a:cs typeface="Oswald"/>
                <a:sym typeface="Oswald"/>
              </a:rPr>
              <a:t>design brief and research</a:t>
            </a:r>
            <a:r>
              <a:rPr lang="en-US" sz="1400">
                <a:solidFill>
                  <a:schemeClr val="dk1"/>
                </a:solidFill>
                <a:latin typeface="Oswald"/>
                <a:ea typeface="Oswald"/>
                <a:cs typeface="Oswald"/>
                <a:sym typeface="Oswald"/>
              </a:rPr>
              <a:t>.</a:t>
            </a:r>
          </a:p>
        </p:txBody>
      </p:sp>
      <p:sp>
        <p:nvSpPr>
          <p:cNvPr id="5" name="TextBox 4">
            <a:extLst>
              <a:ext uri="{FF2B5EF4-FFF2-40B4-BE49-F238E27FC236}">
                <a16:creationId xmlns:a16="http://schemas.microsoft.com/office/drawing/2014/main" id="{2ECF6041-90BA-EA74-ED9C-C19BD5166986}"/>
              </a:ext>
            </a:extLst>
          </p:cNvPr>
          <p:cNvSpPr txBox="1"/>
          <p:nvPr/>
        </p:nvSpPr>
        <p:spPr>
          <a:xfrm>
            <a:off x="1183400" y="322826"/>
            <a:ext cx="4572000" cy="461665"/>
          </a:xfrm>
          <a:prstGeom prst="rect">
            <a:avLst/>
          </a:prstGeom>
          <a:noFill/>
        </p:spPr>
        <p:txBody>
          <a:bodyPr wrap="square">
            <a:spAutoFit/>
          </a:bodyPr>
          <a:lstStyle/>
          <a:p>
            <a:r>
              <a:rPr lang="en-US" sz="2400" b="1" u="sng">
                <a:solidFill>
                  <a:schemeClr val="dk1"/>
                </a:solidFill>
                <a:latin typeface="Oswald"/>
                <a:ea typeface="Oswald"/>
                <a:cs typeface="Oswald"/>
                <a:sym typeface="Oswald"/>
              </a:rPr>
              <a:t>Design specifications</a:t>
            </a:r>
            <a:endParaRPr lang="en-US" sz="2400"/>
          </a:p>
        </p:txBody>
      </p:sp>
    </p:spTree>
    <p:extLst>
      <p:ext uri="{BB962C8B-B14F-4D97-AF65-F5344CB8AC3E}">
        <p14:creationId xmlns:p14="http://schemas.microsoft.com/office/powerpoint/2010/main" val="2670782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3DCA-A4AC-B5A8-B475-6A9F15C56C1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CE76BE2-2F09-C7D6-C075-2EB80378850B}"/>
              </a:ext>
            </a:extLst>
          </p:cNvPr>
          <p:cNvSpPr txBox="1"/>
          <p:nvPr/>
        </p:nvSpPr>
        <p:spPr>
          <a:xfrm>
            <a:off x="949660" y="6006850"/>
            <a:ext cx="831667" cy="369332"/>
          </a:xfrm>
          <a:prstGeom prst="rect">
            <a:avLst/>
          </a:prstGeom>
          <a:noFill/>
        </p:spPr>
        <p:txBody>
          <a:bodyPr wrap="square" rtlCol="0">
            <a:spAutoFit/>
          </a:bodyPr>
          <a:lstStyle/>
          <a:p>
            <a:r>
              <a:rPr lang="en-US"/>
              <a:t>Video:</a:t>
            </a:r>
          </a:p>
        </p:txBody>
      </p:sp>
      <p:pic>
        <p:nvPicPr>
          <p:cNvPr id="3" name="Picture 2">
            <a:extLst>
              <a:ext uri="{FF2B5EF4-FFF2-40B4-BE49-F238E27FC236}">
                <a16:creationId xmlns:a16="http://schemas.microsoft.com/office/drawing/2014/main" id="{B2548BB7-F6E7-879C-4A18-C24BD8F5E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867" y="313035"/>
            <a:ext cx="8247957" cy="894876"/>
          </a:xfrm>
          <a:prstGeom prst="rect">
            <a:avLst/>
          </a:prstGeom>
        </p:spPr>
      </p:pic>
      <p:pic>
        <p:nvPicPr>
          <p:cNvPr id="5" name="Picture 4" descr="A diagram of a product&#10;&#10;Description automatically generated">
            <a:extLst>
              <a:ext uri="{FF2B5EF4-FFF2-40B4-BE49-F238E27FC236}">
                <a16:creationId xmlns:a16="http://schemas.microsoft.com/office/drawing/2014/main" id="{1E97262A-D0A2-F174-44FF-43CECD3FA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43" y="1403081"/>
            <a:ext cx="8308168" cy="4523585"/>
          </a:xfrm>
          <a:prstGeom prst="rect">
            <a:avLst/>
          </a:prstGeom>
        </p:spPr>
      </p:pic>
      <p:sp>
        <p:nvSpPr>
          <p:cNvPr id="2" name="TextBox 1">
            <a:extLst>
              <a:ext uri="{FF2B5EF4-FFF2-40B4-BE49-F238E27FC236}">
                <a16:creationId xmlns:a16="http://schemas.microsoft.com/office/drawing/2014/main" id="{7EC236F8-F9F6-D9AC-1196-2FAC0AD39F88}"/>
              </a:ext>
            </a:extLst>
          </p:cNvPr>
          <p:cNvSpPr txBox="1"/>
          <p:nvPr/>
        </p:nvSpPr>
        <p:spPr>
          <a:xfrm>
            <a:off x="1789146" y="6011247"/>
            <a:ext cx="71869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49000"/>
                    <a:lumOff val="51000"/>
                  </a:schemeClr>
                </a:solidFill>
                <a:hlinkClick r:id="rId4">
                  <a:extLst>
                    <a:ext uri="{A12FA001-AC4F-418D-AE19-62706E023703}">
                      <ahyp:hlinkClr xmlns:ahyp="http://schemas.microsoft.com/office/drawing/2018/hyperlinkcolor" val="tx"/>
                    </a:ext>
                  </a:extLst>
                </a:hlinkClick>
              </a:rPr>
              <a:t>Product Life Cycle (With Real World Examples) | Strategic Management | From A Business Professor</a:t>
            </a:r>
          </a:p>
        </p:txBody>
      </p:sp>
      <p:sp>
        <p:nvSpPr>
          <p:cNvPr id="6" name="TextBox 1">
            <a:extLst>
              <a:ext uri="{FF2B5EF4-FFF2-40B4-BE49-F238E27FC236}">
                <a16:creationId xmlns:a16="http://schemas.microsoft.com/office/drawing/2014/main" id="{71BC527C-2532-CFB7-6487-38431BD5A0F0}"/>
              </a:ext>
            </a:extLst>
          </p:cNvPr>
          <p:cNvSpPr txBox="1"/>
          <p:nvPr/>
        </p:nvSpPr>
        <p:spPr>
          <a:xfrm>
            <a:off x="146986" y="226188"/>
            <a:ext cx="661948" cy="461665"/>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400" b="1"/>
              <a:t>2.5</a:t>
            </a:r>
            <a:endParaRPr lang="en-US" sz="2000"/>
          </a:p>
        </p:txBody>
      </p:sp>
    </p:spTree>
    <p:extLst>
      <p:ext uri="{BB962C8B-B14F-4D97-AF65-F5344CB8AC3E}">
        <p14:creationId xmlns:p14="http://schemas.microsoft.com/office/powerpoint/2010/main" val="2175896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2455-CEED-E65A-5755-7475490D50EB}"/>
            </a:ext>
          </a:extLst>
        </p:cNvPr>
        <p:cNvGrpSpPr/>
        <p:nvPr/>
      </p:nvGrpSpPr>
      <p:grpSpPr>
        <a:xfrm>
          <a:off x="0" y="0"/>
          <a:ext cx="0" cy="0"/>
          <a:chOff x="0" y="0"/>
          <a:chExt cx="0" cy="0"/>
        </a:xfrm>
      </p:grpSpPr>
      <p:pic>
        <p:nvPicPr>
          <p:cNvPr id="3" name="Picture 2" descr="A white text on a black background&#10;&#10;Description automatically generated">
            <a:extLst>
              <a:ext uri="{FF2B5EF4-FFF2-40B4-BE49-F238E27FC236}">
                <a16:creationId xmlns:a16="http://schemas.microsoft.com/office/drawing/2014/main" id="{0812ABE0-BD02-F6DF-D20F-3910E847C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974" y="364314"/>
            <a:ext cx="8202581" cy="4638625"/>
          </a:xfrm>
          <a:prstGeom prst="rect">
            <a:avLst/>
          </a:prstGeom>
        </p:spPr>
      </p:pic>
      <p:sp>
        <p:nvSpPr>
          <p:cNvPr id="9" name="TextBox 8">
            <a:extLst>
              <a:ext uri="{FF2B5EF4-FFF2-40B4-BE49-F238E27FC236}">
                <a16:creationId xmlns:a16="http://schemas.microsoft.com/office/drawing/2014/main" id="{840BADCB-97FB-FA60-6099-898101388C41}"/>
              </a:ext>
            </a:extLst>
          </p:cNvPr>
          <p:cNvSpPr txBox="1"/>
          <p:nvPr/>
        </p:nvSpPr>
        <p:spPr>
          <a:xfrm>
            <a:off x="376974" y="852435"/>
            <a:ext cx="831667" cy="369332"/>
          </a:xfrm>
          <a:prstGeom prst="rect">
            <a:avLst/>
          </a:prstGeom>
          <a:noFill/>
        </p:spPr>
        <p:txBody>
          <a:bodyPr wrap="square" rtlCol="0">
            <a:spAutoFit/>
          </a:bodyPr>
          <a:lstStyle/>
          <a:p>
            <a:r>
              <a:rPr lang="en-US"/>
              <a:t>Video:</a:t>
            </a:r>
          </a:p>
        </p:txBody>
      </p:sp>
      <p:pic>
        <p:nvPicPr>
          <p:cNvPr id="5" name="Picture 4" descr="A white background with black text&#10;&#10;Description automatically generated">
            <a:extLst>
              <a:ext uri="{FF2B5EF4-FFF2-40B4-BE49-F238E27FC236}">
                <a16:creationId xmlns:a16="http://schemas.microsoft.com/office/drawing/2014/main" id="{D68E9C13-2676-493C-B177-539A5F929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42" y="5002939"/>
            <a:ext cx="8285855" cy="1284972"/>
          </a:xfrm>
          <a:prstGeom prst="rect">
            <a:avLst/>
          </a:prstGeom>
        </p:spPr>
      </p:pic>
      <p:sp>
        <p:nvSpPr>
          <p:cNvPr id="2" name="TextBox 1">
            <a:extLst>
              <a:ext uri="{FF2B5EF4-FFF2-40B4-BE49-F238E27FC236}">
                <a16:creationId xmlns:a16="http://schemas.microsoft.com/office/drawing/2014/main" id="{F1BC39B6-007E-EAAE-6851-BA8910B284BD}"/>
              </a:ext>
            </a:extLst>
          </p:cNvPr>
          <p:cNvSpPr txBox="1"/>
          <p:nvPr/>
        </p:nvSpPr>
        <p:spPr>
          <a:xfrm>
            <a:off x="354563" y="1124339"/>
            <a:ext cx="216003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2">
                    <a:lumMod val="49000"/>
                    <a:lumOff val="51000"/>
                  </a:schemeClr>
                </a:solidFill>
                <a:ea typeface="+mn-lt"/>
                <a:cs typeface="+mn-lt"/>
                <a:hlinkClick r:id="rId4">
                  <a:extLst>
                    <a:ext uri="{A12FA001-AC4F-418D-AE19-62706E023703}">
                      <ahyp:hlinkClr xmlns:ahyp="http://schemas.microsoft.com/office/drawing/2018/hyperlinkcolor" val="tx"/>
                    </a:ext>
                  </a:extLst>
                </a:hlinkClick>
              </a:rPr>
              <a:t>Planned Obsolescence | How Companies Trick You Into Buying More | Planned Obsolescence Documentary - YouTube</a:t>
            </a:r>
            <a:endParaRPr lang="en-US" sz="1400">
              <a:solidFill>
                <a:schemeClr val="tx2">
                  <a:lumMod val="49000"/>
                  <a:lumOff val="51000"/>
                </a:schemeClr>
              </a:solidFill>
            </a:endParaRPr>
          </a:p>
        </p:txBody>
      </p:sp>
    </p:spTree>
    <p:extLst>
      <p:ext uri="{BB962C8B-B14F-4D97-AF65-F5344CB8AC3E}">
        <p14:creationId xmlns:p14="http://schemas.microsoft.com/office/powerpoint/2010/main" val="399775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65A8-DEAD-548E-4CFA-7A09B73F10EC}"/>
            </a:ext>
          </a:extLst>
        </p:cNvPr>
        <p:cNvGrpSpPr/>
        <p:nvPr/>
      </p:nvGrpSpPr>
      <p:grpSpPr>
        <a:xfrm>
          <a:off x="0" y="0"/>
          <a:ext cx="0" cy="0"/>
          <a:chOff x="0" y="0"/>
          <a:chExt cx="0" cy="0"/>
        </a:xfrm>
      </p:grpSpPr>
      <p:pic>
        <p:nvPicPr>
          <p:cNvPr id="3" name="Picture 2" descr="A close up of words&#10;&#10;Description automatically generated">
            <a:extLst>
              <a:ext uri="{FF2B5EF4-FFF2-40B4-BE49-F238E27FC236}">
                <a16:creationId xmlns:a16="http://schemas.microsoft.com/office/drawing/2014/main" id="{0C8F885A-98AD-78F0-E442-123CDF4B7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25" y="383579"/>
            <a:ext cx="8452827" cy="1083977"/>
          </a:xfrm>
          <a:prstGeom prst="rect">
            <a:avLst/>
          </a:prstGeom>
        </p:spPr>
      </p:pic>
      <p:pic>
        <p:nvPicPr>
          <p:cNvPr id="5" name="Picture 4" descr="A close-up of a paper&#10;&#10;Description automatically generated">
            <a:extLst>
              <a:ext uri="{FF2B5EF4-FFF2-40B4-BE49-F238E27FC236}">
                <a16:creationId xmlns:a16="http://schemas.microsoft.com/office/drawing/2014/main" id="{4284FC9E-30E1-A2E9-2D4C-8E6AD7CEE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25" y="1581793"/>
            <a:ext cx="8373342" cy="3985711"/>
          </a:xfrm>
          <a:prstGeom prst="rect">
            <a:avLst/>
          </a:prstGeom>
        </p:spPr>
      </p:pic>
      <p:sp>
        <p:nvSpPr>
          <p:cNvPr id="4" name="TextBox 3">
            <a:extLst>
              <a:ext uri="{FF2B5EF4-FFF2-40B4-BE49-F238E27FC236}">
                <a16:creationId xmlns:a16="http://schemas.microsoft.com/office/drawing/2014/main" id="{543F7868-E064-EFAA-2372-8C0396795034}"/>
              </a:ext>
            </a:extLst>
          </p:cNvPr>
          <p:cNvSpPr txBox="1"/>
          <p:nvPr/>
        </p:nvSpPr>
        <p:spPr>
          <a:xfrm>
            <a:off x="1974047" y="5737274"/>
            <a:ext cx="831667" cy="369332"/>
          </a:xfrm>
          <a:prstGeom prst="rect">
            <a:avLst/>
          </a:prstGeom>
          <a:noFill/>
        </p:spPr>
        <p:txBody>
          <a:bodyPr wrap="square" rtlCol="0">
            <a:spAutoFit/>
          </a:bodyPr>
          <a:lstStyle/>
          <a:p>
            <a:r>
              <a:rPr lang="en-US"/>
              <a:t>Video:</a:t>
            </a:r>
          </a:p>
        </p:txBody>
      </p:sp>
      <p:sp>
        <p:nvSpPr>
          <p:cNvPr id="6" name="TextBox 5">
            <a:extLst>
              <a:ext uri="{FF2B5EF4-FFF2-40B4-BE49-F238E27FC236}">
                <a16:creationId xmlns:a16="http://schemas.microsoft.com/office/drawing/2014/main" id="{62FCD835-8041-B329-657A-E0CC581967A3}"/>
              </a:ext>
            </a:extLst>
          </p:cNvPr>
          <p:cNvSpPr txBox="1"/>
          <p:nvPr/>
        </p:nvSpPr>
        <p:spPr>
          <a:xfrm>
            <a:off x="2801429" y="5734409"/>
            <a:ext cx="50831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What are the factors that affect adoption?</a:t>
            </a:r>
            <a:endParaRPr lang="en-US"/>
          </a:p>
        </p:txBody>
      </p:sp>
      <p:sp>
        <p:nvSpPr>
          <p:cNvPr id="7" name="TextBox 1">
            <a:extLst>
              <a:ext uri="{FF2B5EF4-FFF2-40B4-BE49-F238E27FC236}">
                <a16:creationId xmlns:a16="http://schemas.microsoft.com/office/drawing/2014/main" id="{2D12F6D7-2A32-57FE-06BD-F603A3A860C8}"/>
              </a:ext>
            </a:extLst>
          </p:cNvPr>
          <p:cNvSpPr txBox="1"/>
          <p:nvPr/>
        </p:nvSpPr>
        <p:spPr>
          <a:xfrm>
            <a:off x="168153" y="279105"/>
            <a:ext cx="661948" cy="461665"/>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400" b="1"/>
              <a:t>2.6</a:t>
            </a:r>
            <a:endParaRPr lang="en-US" sz="2000"/>
          </a:p>
        </p:txBody>
      </p:sp>
    </p:spTree>
    <p:extLst>
      <p:ext uri="{BB962C8B-B14F-4D97-AF65-F5344CB8AC3E}">
        <p14:creationId xmlns:p14="http://schemas.microsoft.com/office/powerpoint/2010/main" val="2895569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C44FC-11BD-BECE-74FA-8E8A50186BDF}"/>
            </a:ext>
          </a:extLst>
        </p:cNvPr>
        <p:cNvGrpSpPr/>
        <p:nvPr/>
      </p:nvGrpSpPr>
      <p:grpSpPr>
        <a:xfrm>
          <a:off x="0" y="0"/>
          <a:ext cx="0" cy="0"/>
          <a:chOff x="0" y="0"/>
          <a:chExt cx="0" cy="0"/>
        </a:xfrm>
      </p:grpSpPr>
      <p:pic>
        <p:nvPicPr>
          <p:cNvPr id="3" name="Picture 2" descr="A diagram of a growth curve&#10;&#10;Description automatically generated with medium confidence">
            <a:extLst>
              <a:ext uri="{FF2B5EF4-FFF2-40B4-BE49-F238E27FC236}">
                <a16:creationId xmlns:a16="http://schemas.microsoft.com/office/drawing/2014/main" id="{7AEF7B5F-2C25-6488-BFAF-80998D92F215}"/>
              </a:ext>
            </a:extLst>
          </p:cNvPr>
          <p:cNvPicPr>
            <a:picLocks noChangeAspect="1"/>
          </p:cNvPicPr>
          <p:nvPr/>
        </p:nvPicPr>
        <p:blipFill>
          <a:blip r:embed="rId2">
            <a:extLst>
              <a:ext uri="{28A0092B-C50C-407E-A947-70E740481C1C}">
                <a14:useLocalDpi xmlns:a14="http://schemas.microsoft.com/office/drawing/2010/main" val="0"/>
              </a:ext>
            </a:extLst>
          </a:blip>
          <a:srcRect l="33485" b="-131"/>
          <a:stretch>
            <a:fillRect/>
          </a:stretch>
        </p:blipFill>
        <p:spPr>
          <a:xfrm>
            <a:off x="3543503" y="1997196"/>
            <a:ext cx="5315224" cy="2149318"/>
          </a:xfrm>
          <a:prstGeom prst="rect">
            <a:avLst/>
          </a:prstGeom>
        </p:spPr>
      </p:pic>
      <p:pic>
        <p:nvPicPr>
          <p:cNvPr id="5" name="Picture 4" descr="A graph on a paper&#10;&#10;Description automatically generated">
            <a:extLst>
              <a:ext uri="{FF2B5EF4-FFF2-40B4-BE49-F238E27FC236}">
                <a16:creationId xmlns:a16="http://schemas.microsoft.com/office/drawing/2014/main" id="{E8B3546E-14A1-7314-0EF2-66B7D90A83CA}"/>
              </a:ext>
            </a:extLst>
          </p:cNvPr>
          <p:cNvPicPr>
            <a:picLocks noChangeAspect="1"/>
          </p:cNvPicPr>
          <p:nvPr/>
        </p:nvPicPr>
        <p:blipFill>
          <a:blip r:embed="rId3">
            <a:extLst>
              <a:ext uri="{28A0092B-C50C-407E-A947-70E740481C1C}">
                <a14:useLocalDpi xmlns:a14="http://schemas.microsoft.com/office/drawing/2010/main" val="0"/>
              </a:ext>
            </a:extLst>
          </a:blip>
          <a:srcRect t="62664"/>
          <a:stretch/>
        </p:blipFill>
        <p:spPr>
          <a:xfrm>
            <a:off x="2656693" y="4355429"/>
            <a:ext cx="6202161" cy="2274585"/>
          </a:xfrm>
          <a:prstGeom prst="rect">
            <a:avLst/>
          </a:prstGeom>
        </p:spPr>
      </p:pic>
      <p:sp>
        <p:nvSpPr>
          <p:cNvPr id="2" name="TextBox 8">
            <a:extLst>
              <a:ext uri="{FF2B5EF4-FFF2-40B4-BE49-F238E27FC236}">
                <a16:creationId xmlns:a16="http://schemas.microsoft.com/office/drawing/2014/main" id="{FFBB947D-BF93-9E2C-1D00-30E135F337FB}"/>
              </a:ext>
            </a:extLst>
          </p:cNvPr>
          <p:cNvSpPr txBox="1"/>
          <p:nvPr/>
        </p:nvSpPr>
        <p:spPr>
          <a:xfrm>
            <a:off x="229182" y="2246431"/>
            <a:ext cx="83166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Video:</a:t>
            </a:r>
          </a:p>
        </p:txBody>
      </p:sp>
      <p:sp>
        <p:nvSpPr>
          <p:cNvPr id="4" name="TextBox 1">
            <a:extLst>
              <a:ext uri="{FF2B5EF4-FFF2-40B4-BE49-F238E27FC236}">
                <a16:creationId xmlns:a16="http://schemas.microsoft.com/office/drawing/2014/main" id="{C6635280-8E14-93A1-160F-37FE72802FE9}"/>
              </a:ext>
            </a:extLst>
          </p:cNvPr>
          <p:cNvSpPr txBox="1"/>
          <p:nvPr/>
        </p:nvSpPr>
        <p:spPr>
          <a:xfrm>
            <a:off x="230722" y="2501186"/>
            <a:ext cx="2148374"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2">
                    <a:lumMod val="49000"/>
                    <a:lumOff val="51000"/>
                  </a:schemeClr>
                </a:solidFill>
                <a:hlinkClick r:id="rId4">
                  <a:extLst>
                    <a:ext uri="{A12FA001-AC4F-418D-AE19-62706E023703}">
                      <ahyp:hlinkClr xmlns:ahyp="http://schemas.microsoft.com/office/drawing/2018/hyperlinkcolor" val="tx"/>
                    </a:ext>
                  </a:extLst>
                </a:hlinkClick>
              </a:rPr>
              <a:t>Diffusion of Innovation Theory: The Adoption Curve</a:t>
            </a:r>
          </a:p>
        </p:txBody>
      </p:sp>
      <p:pic>
        <p:nvPicPr>
          <p:cNvPr id="6" name="Picture 5" descr="A close-up of a text&#10;&#10;Description automatically generated">
            <a:extLst>
              <a:ext uri="{FF2B5EF4-FFF2-40B4-BE49-F238E27FC236}">
                <a16:creationId xmlns:a16="http://schemas.microsoft.com/office/drawing/2014/main" id="{2C6748D7-1E94-5B8A-77A7-7969DD487AAC}"/>
              </a:ext>
            </a:extLst>
          </p:cNvPr>
          <p:cNvPicPr>
            <a:picLocks noChangeAspect="1"/>
          </p:cNvPicPr>
          <p:nvPr/>
        </p:nvPicPr>
        <p:blipFill>
          <a:blip r:embed="rId5"/>
          <a:srcRect l="28995" b="52252"/>
          <a:stretch>
            <a:fillRect/>
          </a:stretch>
        </p:blipFill>
        <p:spPr>
          <a:xfrm>
            <a:off x="370201" y="226144"/>
            <a:ext cx="7853240" cy="1329894"/>
          </a:xfrm>
          <a:prstGeom prst="rect">
            <a:avLst/>
          </a:prstGeom>
        </p:spPr>
      </p:pic>
      <p:sp>
        <p:nvSpPr>
          <p:cNvPr id="9" name="TextBox 8">
            <a:extLst>
              <a:ext uri="{FF2B5EF4-FFF2-40B4-BE49-F238E27FC236}">
                <a16:creationId xmlns:a16="http://schemas.microsoft.com/office/drawing/2014/main" id="{A3FCC90A-D0AF-0059-C3E4-D5382E9C291F}"/>
              </a:ext>
            </a:extLst>
          </p:cNvPr>
          <p:cNvSpPr txBox="1"/>
          <p:nvPr/>
        </p:nvSpPr>
        <p:spPr>
          <a:xfrm>
            <a:off x="236482" y="1921422"/>
            <a:ext cx="35570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Stages of Innovation Diffusion</a:t>
            </a:r>
          </a:p>
          <a:p>
            <a:endParaRPr lang="en-US" dirty="0"/>
          </a:p>
        </p:txBody>
      </p:sp>
    </p:spTree>
    <p:extLst>
      <p:ext uri="{BB962C8B-B14F-4D97-AF65-F5344CB8AC3E}">
        <p14:creationId xmlns:p14="http://schemas.microsoft.com/office/powerpoint/2010/main" val="2457367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243CD-CE0C-B404-C69E-E80C0CB8F852}"/>
            </a:ext>
          </a:extLst>
        </p:cNvPr>
        <p:cNvGrpSpPr/>
        <p:nvPr/>
      </p:nvGrpSpPr>
      <p:grpSpPr>
        <a:xfrm>
          <a:off x="0" y="0"/>
          <a:ext cx="0" cy="0"/>
          <a:chOff x="0" y="0"/>
          <a:chExt cx="0" cy="0"/>
        </a:xfrm>
      </p:grpSpPr>
      <p:pic>
        <p:nvPicPr>
          <p:cNvPr id="3" name="Picture 2" descr="A chart with green and yellow lines&#10;&#10;Description automatically generated">
            <a:extLst>
              <a:ext uri="{FF2B5EF4-FFF2-40B4-BE49-F238E27FC236}">
                <a16:creationId xmlns:a16="http://schemas.microsoft.com/office/drawing/2014/main" id="{6A9143D7-6FD9-7910-0A2C-A79EC880F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67" y="346457"/>
            <a:ext cx="8095414" cy="5252832"/>
          </a:xfrm>
          <a:prstGeom prst="rect">
            <a:avLst/>
          </a:prstGeom>
        </p:spPr>
      </p:pic>
      <p:pic>
        <p:nvPicPr>
          <p:cNvPr id="5" name="Picture 4">
            <a:extLst>
              <a:ext uri="{FF2B5EF4-FFF2-40B4-BE49-F238E27FC236}">
                <a16:creationId xmlns:a16="http://schemas.microsoft.com/office/drawing/2014/main" id="{C20937FE-2428-C837-BDCA-10842DFA9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57" y="5686084"/>
            <a:ext cx="8164810" cy="745244"/>
          </a:xfrm>
          <a:prstGeom prst="rect">
            <a:avLst/>
          </a:prstGeom>
        </p:spPr>
      </p:pic>
    </p:spTree>
    <p:extLst>
      <p:ext uri="{BB962C8B-B14F-4D97-AF65-F5344CB8AC3E}">
        <p14:creationId xmlns:p14="http://schemas.microsoft.com/office/powerpoint/2010/main" val="2948406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1334D-179A-C7DF-E94E-879D750778AC}"/>
            </a:ext>
          </a:extLst>
        </p:cNvPr>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A2F8AE42-DE1C-B7EB-A4AC-6F0AD13A883D}"/>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ADC5D2AB-9BEB-5E02-8F0A-B039F4A4850E}"/>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2B1E6E4D-AAB0-EEE2-40FF-110631184E80}"/>
              </a:ext>
            </a:extLst>
          </p:cNvPr>
          <p:cNvSpPr>
            <a:spLocks noGrp="1"/>
          </p:cNvSpPr>
          <p:nvPr/>
        </p:nvSpPr>
        <p:spPr>
          <a:xfrm>
            <a:off x="459317" y="5274563"/>
            <a:ext cx="8393288" cy="74196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latin typeface="Arial"/>
                <a:cs typeface="Arial"/>
              </a:rPr>
              <a:t>Today in IB Design Technology: </a:t>
            </a:r>
            <a:r>
              <a:rPr lang="en-US" sz="4000" dirty="0">
                <a:latin typeface="Arial"/>
                <a:cs typeface="Arial"/>
              </a:rPr>
              <a:t>Prep TEST CHAPTER 2</a:t>
            </a:r>
            <a:endParaRPr lang="en-US" dirty="0"/>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1979588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0EA9F-DB6F-C171-7CD0-A67B05E87305}"/>
            </a:ext>
          </a:extLst>
        </p:cNvPr>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5740CE5E-F429-42B0-5481-761A20944382}"/>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5D22DD04-C229-1C38-0315-D64CF7F97BAE}"/>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613AB6B5-F4EC-AEBC-6159-E135E0C76088}"/>
              </a:ext>
            </a:extLst>
          </p:cNvPr>
          <p:cNvSpPr>
            <a:spLocks noGrp="1"/>
          </p:cNvSpPr>
          <p:nvPr/>
        </p:nvSpPr>
        <p:spPr>
          <a:xfrm>
            <a:off x="459317" y="5274563"/>
            <a:ext cx="8393288" cy="74196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latin typeface="Arial"/>
                <a:cs typeface="Arial"/>
              </a:rPr>
              <a:t>Today in IB Design Technology: </a:t>
            </a:r>
            <a:r>
              <a:rPr lang="en-US" sz="4000" dirty="0">
                <a:latin typeface="Arial"/>
                <a:cs typeface="Arial"/>
              </a:rPr>
              <a:t> TEST CHAPTER 2</a:t>
            </a:r>
            <a:endParaRPr lang="en-US" dirty="0"/>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2424486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8FB4-A49D-84B6-079D-EED3A208E1C9}"/>
            </a:ext>
          </a:extLst>
        </p:cNvPr>
        <p:cNvGrpSpPr/>
        <p:nvPr/>
      </p:nvGrpSpPr>
      <p:grpSpPr>
        <a:xfrm>
          <a:off x="0" y="0"/>
          <a:ext cx="0" cy="0"/>
          <a:chOff x="0" y="0"/>
          <a:chExt cx="0" cy="0"/>
        </a:xfrm>
      </p:grpSpPr>
      <p:pic>
        <p:nvPicPr>
          <p:cNvPr id="12" name="Picture 11" descr="A painting of animals in a forest&#10;&#10;Description automatically generated">
            <a:extLst>
              <a:ext uri="{FF2B5EF4-FFF2-40B4-BE49-F238E27FC236}">
                <a16:creationId xmlns:a16="http://schemas.microsoft.com/office/drawing/2014/main" id="{77ABFC22-10DF-8B39-0ADD-EC1753403D55}"/>
              </a:ext>
            </a:extLst>
          </p:cNvPr>
          <p:cNvPicPr>
            <a:picLocks noChangeAspect="1"/>
          </p:cNvPicPr>
          <p:nvPr/>
        </p:nvPicPr>
        <p:blipFill>
          <a:blip r:embed="rId2">
            <a:extLst>
              <a:ext uri="{28A0092B-C50C-407E-A947-70E740481C1C}">
                <a14:useLocalDpi xmlns:a14="http://schemas.microsoft.com/office/drawing/2010/main" val="0"/>
              </a:ext>
            </a:extLst>
          </a:blip>
          <a:srcRect l="10989" r="8966"/>
          <a:stretch/>
        </p:blipFill>
        <p:spPr>
          <a:xfrm>
            <a:off x="-1" y="0"/>
            <a:ext cx="4459761" cy="4030132"/>
          </a:xfrm>
          <a:prstGeom prst="rect">
            <a:avLst/>
          </a:prstGeom>
        </p:spPr>
      </p:pic>
      <p:sp>
        <p:nvSpPr>
          <p:cNvPr id="8" name="Content Placeholder 2">
            <a:extLst>
              <a:ext uri="{FF2B5EF4-FFF2-40B4-BE49-F238E27FC236}">
                <a16:creationId xmlns:a16="http://schemas.microsoft.com/office/drawing/2014/main" id="{6090D1AB-E850-94E5-C65D-970D75219EC5}"/>
              </a:ext>
            </a:extLst>
          </p:cNvPr>
          <p:cNvSpPr>
            <a:spLocks noGrp="1"/>
          </p:cNvSpPr>
          <p:nvPr/>
        </p:nvSpPr>
        <p:spPr>
          <a:xfrm>
            <a:off x="4927409" y="351115"/>
            <a:ext cx="3750923" cy="3577417"/>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900">
                <a:latin typeface="Arial Nova Light" panose="020B0304020202020204" pitchFamily="34" charset="0"/>
                <a:cs typeface="Arial" panose="020B0604020202020204" pitchFamily="34" charset="0"/>
              </a:rPr>
              <a:t>We pray</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lgn="ctr">
              <a:buNone/>
            </a:pPr>
            <a:r>
              <a:rPr lang="en-US" sz="1600">
                <a:latin typeface="Arial Nova Light" panose="020B0304020202020204" pitchFamily="34" charset="0"/>
                <a:cs typeface="Arial" panose="020B0604020202020204" pitchFamily="34" charset="0"/>
              </a:rPr>
              <a:t>“Father God, you formed us from the dust of the earth and placed us in a garden. Remind us of our place as your creatures at home in your creation. Forgive us when we forget our connection to the earth, and our dependence upon the goodness of your world. Lord have mercy !  Amen”</a:t>
            </a:r>
          </a:p>
          <a:p>
            <a:pPr marL="0" indent="0" algn="ctr">
              <a:buNone/>
            </a:pPr>
            <a:r>
              <a:rPr lang="en-US" sz="1600">
                <a:latin typeface="Arial Nova Light" panose="020B0304020202020204" pitchFamily="34" charset="0"/>
                <a:cs typeface="Arial" panose="020B0604020202020204" pitchFamily="34" charset="0"/>
              </a:rPr>
              <a:t>“In the name of the Father, and of the Son, and of the Holy Spirit”</a:t>
            </a:r>
          </a:p>
          <a:p>
            <a:pPr marL="0" indent="0">
              <a:buNone/>
            </a:pP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
        <p:nvSpPr>
          <p:cNvPr id="9" name="Content Placeholder 2">
            <a:extLst>
              <a:ext uri="{FF2B5EF4-FFF2-40B4-BE49-F238E27FC236}">
                <a16:creationId xmlns:a16="http://schemas.microsoft.com/office/drawing/2014/main" id="{188195E4-6826-82FA-16C9-81D3C021BE24}"/>
              </a:ext>
            </a:extLst>
          </p:cNvPr>
          <p:cNvSpPr>
            <a:spLocks noGrp="1"/>
          </p:cNvSpPr>
          <p:nvPr/>
        </p:nvSpPr>
        <p:spPr>
          <a:xfrm>
            <a:off x="872067" y="5369813"/>
            <a:ext cx="8393288" cy="74196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a:latin typeface="Arial"/>
                <a:cs typeface="Arial"/>
              </a:rPr>
              <a:t>Today in IB Design Technology:       </a:t>
            </a:r>
            <a:r>
              <a:rPr lang="en-US" sz="4000">
                <a:latin typeface="Arial"/>
                <a:cs typeface="Arial"/>
              </a:rPr>
              <a:t>Brainstorms</a:t>
            </a:r>
            <a:endParaRPr lang="en-US"/>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ea typeface="Calibri" panose="020F0502020204030204"/>
              <a:cs typeface="Calibri" panose="020F0502020204030204"/>
            </a:endParaRPr>
          </a:p>
          <a:p>
            <a:pPr>
              <a:buFont typeface="Courier New" panose="02070309020205020404" pitchFamily="49" charset="0"/>
              <a:buChar char="o"/>
            </a:pPr>
            <a:endParaRPr lang="en-US"/>
          </a:p>
        </p:txBody>
      </p:sp>
    </p:spTree>
    <p:extLst>
      <p:ext uri="{BB962C8B-B14F-4D97-AF65-F5344CB8AC3E}">
        <p14:creationId xmlns:p14="http://schemas.microsoft.com/office/powerpoint/2010/main" val="3939900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1E9CB-CA9B-9117-53B0-5C96C18DD96E}"/>
            </a:ext>
          </a:extLst>
        </p:cNvPr>
        <p:cNvGrpSpPr/>
        <p:nvPr/>
      </p:nvGrpSpPr>
      <p:grpSpPr>
        <a:xfrm>
          <a:off x="0" y="0"/>
          <a:ext cx="0" cy="0"/>
          <a:chOff x="0" y="0"/>
          <a:chExt cx="0" cy="0"/>
        </a:xfrm>
      </p:grpSpPr>
      <p:pic>
        <p:nvPicPr>
          <p:cNvPr id="2" name="Picture 1" descr="A blue and white page with text&#10;&#10;Description automatically generated with medium confidence">
            <a:extLst>
              <a:ext uri="{FF2B5EF4-FFF2-40B4-BE49-F238E27FC236}">
                <a16:creationId xmlns:a16="http://schemas.microsoft.com/office/drawing/2014/main" id="{9EB1A92E-7C83-CA4F-722E-9B9BF0F30141}"/>
              </a:ext>
            </a:extLst>
          </p:cNvPr>
          <p:cNvPicPr>
            <a:picLocks noChangeAspect="1"/>
          </p:cNvPicPr>
          <p:nvPr/>
        </p:nvPicPr>
        <p:blipFill>
          <a:blip r:embed="rId2"/>
          <a:stretch>
            <a:fillRect/>
          </a:stretch>
        </p:blipFill>
        <p:spPr>
          <a:xfrm>
            <a:off x="1025688" y="973299"/>
            <a:ext cx="6924675" cy="5657850"/>
          </a:xfrm>
          <a:prstGeom prst="rect">
            <a:avLst/>
          </a:prstGeom>
        </p:spPr>
      </p:pic>
      <p:sp>
        <p:nvSpPr>
          <p:cNvPr id="3" name="TextBox 2">
            <a:extLst>
              <a:ext uri="{FF2B5EF4-FFF2-40B4-BE49-F238E27FC236}">
                <a16:creationId xmlns:a16="http://schemas.microsoft.com/office/drawing/2014/main" id="{2597BFCE-7E9D-83C7-C82C-F657159EA981}"/>
              </a:ext>
            </a:extLst>
          </p:cNvPr>
          <p:cNvSpPr txBox="1"/>
          <p:nvPr/>
        </p:nvSpPr>
        <p:spPr>
          <a:xfrm>
            <a:off x="1903445" y="317241"/>
            <a:ext cx="66247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F0"/>
                </a:solidFill>
                <a:hlinkClick r:id="rId3">
                  <a:extLst>
                    <a:ext uri="{A12FA001-AC4F-418D-AE19-62706E023703}">
                      <ahyp:hlinkClr xmlns:ahyp="http://schemas.microsoft.com/office/drawing/2018/hyperlinkcolor" val="tx"/>
                    </a:ext>
                  </a:extLst>
                </a:hlinkClick>
              </a:rPr>
              <a:t>IDEO: Brainstorming and Other Ideation Techniques</a:t>
            </a:r>
          </a:p>
        </p:txBody>
      </p:sp>
      <p:sp>
        <p:nvSpPr>
          <p:cNvPr id="5" name="TextBox 4">
            <a:extLst>
              <a:ext uri="{FF2B5EF4-FFF2-40B4-BE49-F238E27FC236}">
                <a16:creationId xmlns:a16="http://schemas.microsoft.com/office/drawing/2014/main" id="{9C85D327-162E-A7F5-F807-D2121900E80C}"/>
              </a:ext>
            </a:extLst>
          </p:cNvPr>
          <p:cNvSpPr txBox="1"/>
          <p:nvPr/>
        </p:nvSpPr>
        <p:spPr>
          <a:xfrm>
            <a:off x="1024764" y="317135"/>
            <a:ext cx="831667" cy="369332"/>
          </a:xfrm>
          <a:prstGeom prst="rect">
            <a:avLst/>
          </a:prstGeom>
          <a:noFill/>
        </p:spPr>
        <p:txBody>
          <a:bodyPr wrap="square" rtlCol="0">
            <a:spAutoFit/>
          </a:bodyPr>
          <a:lstStyle/>
          <a:p>
            <a:r>
              <a:rPr lang="en-US"/>
              <a:t>Video:</a:t>
            </a:r>
          </a:p>
        </p:txBody>
      </p:sp>
      <p:sp>
        <p:nvSpPr>
          <p:cNvPr id="6" name="TextBox 5">
            <a:extLst>
              <a:ext uri="{FF2B5EF4-FFF2-40B4-BE49-F238E27FC236}">
                <a16:creationId xmlns:a16="http://schemas.microsoft.com/office/drawing/2014/main" id="{AA8D09C3-2413-27F2-F78F-CB33BEB25EFB}"/>
              </a:ext>
            </a:extLst>
          </p:cNvPr>
          <p:cNvSpPr txBox="1"/>
          <p:nvPr/>
        </p:nvSpPr>
        <p:spPr>
          <a:xfrm>
            <a:off x="1071416" y="755673"/>
            <a:ext cx="831667" cy="1446550"/>
          </a:xfrm>
          <a:prstGeom prst="rect">
            <a:avLst/>
          </a:prstGeom>
          <a:noFill/>
        </p:spPr>
        <p:txBody>
          <a:bodyPr wrap="square" lIns="91440" tIns="45720" rIns="91440" bIns="45720" rtlCol="0" anchor="t">
            <a:spAutoFit/>
          </a:bodyPr>
          <a:lstStyle/>
          <a:p>
            <a:r>
              <a:rPr lang="en-US" sz="8800" b="1">
                <a:solidFill>
                  <a:srgbClr val="002060"/>
                </a:solidFill>
              </a:rPr>
              <a:t>7</a:t>
            </a:r>
          </a:p>
        </p:txBody>
      </p:sp>
    </p:spTree>
    <p:extLst>
      <p:ext uri="{BB962C8B-B14F-4D97-AF65-F5344CB8AC3E}">
        <p14:creationId xmlns:p14="http://schemas.microsoft.com/office/powerpoint/2010/main" val="1331777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38CBB-D1E9-5AA7-D675-41B9FC8F25AE}"/>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86A5A67-EA13-367A-AA9B-1D13068DD30B}"/>
              </a:ext>
            </a:extLst>
          </p:cNvPr>
          <p:cNvSpPr txBox="1"/>
          <p:nvPr/>
        </p:nvSpPr>
        <p:spPr>
          <a:xfrm>
            <a:off x="1822853" y="6093188"/>
            <a:ext cx="831667" cy="369332"/>
          </a:xfrm>
          <a:prstGeom prst="rect">
            <a:avLst/>
          </a:prstGeom>
          <a:noFill/>
        </p:spPr>
        <p:txBody>
          <a:bodyPr wrap="square" rtlCol="0">
            <a:spAutoFit/>
          </a:bodyPr>
          <a:lstStyle/>
          <a:p>
            <a:r>
              <a:rPr lang="en-US"/>
              <a:t>Video:</a:t>
            </a:r>
          </a:p>
        </p:txBody>
      </p:sp>
      <p:sp>
        <p:nvSpPr>
          <p:cNvPr id="4" name="TextBox 3">
            <a:extLst>
              <a:ext uri="{FF2B5EF4-FFF2-40B4-BE49-F238E27FC236}">
                <a16:creationId xmlns:a16="http://schemas.microsoft.com/office/drawing/2014/main" id="{8FD63241-ED99-FA2B-8D87-394BFFD4A1EC}"/>
              </a:ext>
            </a:extLst>
          </p:cNvPr>
          <p:cNvSpPr txBox="1"/>
          <p:nvPr/>
        </p:nvSpPr>
        <p:spPr>
          <a:xfrm>
            <a:off x="2945309" y="6094691"/>
            <a:ext cx="56276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49000"/>
                    <a:lumOff val="51000"/>
                  </a:schemeClr>
                </a:solidFill>
                <a:hlinkClick r:id="rId2">
                  <a:extLst>
                    <a:ext uri="{A12FA001-AC4F-418D-AE19-62706E023703}">
                      <ahyp:hlinkClr xmlns:ahyp="http://schemas.microsoft.com/office/drawing/2018/hyperlinkcolor" val="tx"/>
                    </a:ext>
                  </a:extLst>
                </a:hlinkClick>
              </a:rPr>
              <a:t>How to Define Your Target Market | 4 Types of Market Segmentation</a:t>
            </a:r>
          </a:p>
        </p:txBody>
      </p:sp>
      <p:pic>
        <p:nvPicPr>
          <p:cNvPr id="7" name="Picture 6" descr="A close-up of a red and white page&#10;&#10;AI-generated content may be incorrect.">
            <a:extLst>
              <a:ext uri="{FF2B5EF4-FFF2-40B4-BE49-F238E27FC236}">
                <a16:creationId xmlns:a16="http://schemas.microsoft.com/office/drawing/2014/main" id="{AC814F88-A8D1-5DF5-8125-511E1393E179}"/>
              </a:ext>
            </a:extLst>
          </p:cNvPr>
          <p:cNvPicPr>
            <a:picLocks noChangeAspect="1"/>
          </p:cNvPicPr>
          <p:nvPr/>
        </p:nvPicPr>
        <p:blipFill>
          <a:blip r:embed="rId3"/>
          <a:stretch>
            <a:fillRect/>
          </a:stretch>
        </p:blipFill>
        <p:spPr>
          <a:xfrm>
            <a:off x="554162" y="294649"/>
            <a:ext cx="8299329" cy="5783111"/>
          </a:xfrm>
          <a:prstGeom prst="rect">
            <a:avLst/>
          </a:prstGeom>
        </p:spPr>
      </p:pic>
    </p:spTree>
    <p:extLst>
      <p:ext uri="{BB962C8B-B14F-4D97-AF65-F5344CB8AC3E}">
        <p14:creationId xmlns:p14="http://schemas.microsoft.com/office/powerpoint/2010/main" val="4079834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3ED08-1F16-78CA-F216-43F97E0D95E9}"/>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F68B728-1C4D-385F-5CD0-B37E37303437}"/>
              </a:ext>
            </a:extLst>
          </p:cNvPr>
          <p:cNvSpPr txBox="1"/>
          <p:nvPr/>
        </p:nvSpPr>
        <p:spPr>
          <a:xfrm>
            <a:off x="1665875" y="5545726"/>
            <a:ext cx="831667" cy="369332"/>
          </a:xfrm>
          <a:prstGeom prst="rect">
            <a:avLst/>
          </a:prstGeom>
          <a:noFill/>
        </p:spPr>
        <p:txBody>
          <a:bodyPr wrap="square" rtlCol="0">
            <a:spAutoFit/>
          </a:bodyPr>
          <a:lstStyle/>
          <a:p>
            <a:r>
              <a:rPr lang="en-US"/>
              <a:t>Video:</a:t>
            </a:r>
          </a:p>
        </p:txBody>
      </p:sp>
      <p:pic>
        <p:nvPicPr>
          <p:cNvPr id="3" name="Picture 2" descr="A close-up of a text&#10;&#10;Description automatically generated">
            <a:extLst>
              <a:ext uri="{FF2B5EF4-FFF2-40B4-BE49-F238E27FC236}">
                <a16:creationId xmlns:a16="http://schemas.microsoft.com/office/drawing/2014/main" id="{25E09479-5D7E-D622-D17D-8A0C953F1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56" y="428205"/>
            <a:ext cx="8081417" cy="3398727"/>
          </a:xfrm>
          <a:prstGeom prst="rect">
            <a:avLst/>
          </a:prstGeom>
        </p:spPr>
      </p:pic>
      <p:pic>
        <p:nvPicPr>
          <p:cNvPr id="5" name="Picture 4" descr="A white background with black text&#10;&#10;Description automatically generated">
            <a:extLst>
              <a:ext uri="{FF2B5EF4-FFF2-40B4-BE49-F238E27FC236}">
                <a16:creationId xmlns:a16="http://schemas.microsoft.com/office/drawing/2014/main" id="{D9D68788-4931-EEF3-6A4B-AA6D149C1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174" y="3894666"/>
            <a:ext cx="5757011" cy="1512712"/>
          </a:xfrm>
          <a:prstGeom prst="rect">
            <a:avLst/>
          </a:prstGeom>
        </p:spPr>
      </p:pic>
      <p:sp>
        <p:nvSpPr>
          <p:cNvPr id="2" name="TextBox 1">
            <a:extLst>
              <a:ext uri="{FF2B5EF4-FFF2-40B4-BE49-F238E27FC236}">
                <a16:creationId xmlns:a16="http://schemas.microsoft.com/office/drawing/2014/main" id="{E96E806E-10A5-DDC5-FD0C-0DF9E1058688}"/>
              </a:ext>
            </a:extLst>
          </p:cNvPr>
          <p:cNvSpPr txBox="1"/>
          <p:nvPr/>
        </p:nvSpPr>
        <p:spPr>
          <a:xfrm>
            <a:off x="2739276" y="5545267"/>
            <a:ext cx="57552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49000"/>
                    <a:lumOff val="51000"/>
                  </a:schemeClr>
                </a:solidFill>
                <a:hlinkClick r:id="rId4">
                  <a:extLst>
                    <a:ext uri="{A12FA001-AC4F-418D-AE19-62706E023703}">
                      <ahyp:hlinkClr xmlns:ahyp="http://schemas.microsoft.com/office/drawing/2018/hyperlinkcolor" val="tx"/>
                    </a:ext>
                  </a:extLst>
                </a:hlinkClick>
              </a:rPr>
              <a:t>Creating a User Needs Statement in Design Thinking</a:t>
            </a:r>
          </a:p>
        </p:txBody>
      </p:sp>
      <p:sp>
        <p:nvSpPr>
          <p:cNvPr id="4" name="TextBox 3">
            <a:extLst>
              <a:ext uri="{FF2B5EF4-FFF2-40B4-BE49-F238E27FC236}">
                <a16:creationId xmlns:a16="http://schemas.microsoft.com/office/drawing/2014/main" id="{FFA702F5-7191-E45F-DCA7-3D2719B4AB4C}"/>
              </a:ext>
            </a:extLst>
          </p:cNvPr>
          <p:cNvSpPr txBox="1"/>
          <p:nvPr/>
        </p:nvSpPr>
        <p:spPr>
          <a:xfrm>
            <a:off x="2749086" y="6016203"/>
            <a:ext cx="55099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49000"/>
                    <a:lumOff val="51000"/>
                  </a:schemeClr>
                </a:solidFill>
                <a:hlinkClick r:id="rId5">
                  <a:extLst>
                    <a:ext uri="{A12FA001-AC4F-418D-AE19-62706E023703}">
                      <ahyp:hlinkClr xmlns:ahyp="http://schemas.microsoft.com/office/drawing/2018/hyperlinkcolor" val="tx"/>
                    </a:ext>
                  </a:extLst>
                </a:hlinkClick>
              </a:rPr>
              <a:t>7 Easy Steps on How to Perform a Competitor Analysis</a:t>
            </a:r>
          </a:p>
        </p:txBody>
      </p:sp>
      <p:sp>
        <p:nvSpPr>
          <p:cNvPr id="6" name="TextBox 5">
            <a:extLst>
              <a:ext uri="{FF2B5EF4-FFF2-40B4-BE49-F238E27FC236}">
                <a16:creationId xmlns:a16="http://schemas.microsoft.com/office/drawing/2014/main" id="{58B7C960-EC2D-0D3A-6115-E84BBAC14EA8}"/>
              </a:ext>
            </a:extLst>
          </p:cNvPr>
          <p:cNvSpPr txBox="1"/>
          <p:nvPr/>
        </p:nvSpPr>
        <p:spPr>
          <a:xfrm>
            <a:off x="1665875" y="6016661"/>
            <a:ext cx="831667" cy="369332"/>
          </a:xfrm>
          <a:prstGeom prst="rect">
            <a:avLst/>
          </a:prstGeom>
          <a:noFill/>
        </p:spPr>
        <p:txBody>
          <a:bodyPr wrap="square" rtlCol="0">
            <a:spAutoFit/>
          </a:bodyPr>
          <a:lstStyle/>
          <a:p>
            <a:r>
              <a:rPr lang="en-US"/>
              <a:t>Video:</a:t>
            </a:r>
          </a:p>
        </p:txBody>
      </p:sp>
    </p:spTree>
    <p:extLst>
      <p:ext uri="{BB962C8B-B14F-4D97-AF65-F5344CB8AC3E}">
        <p14:creationId xmlns:p14="http://schemas.microsoft.com/office/powerpoint/2010/main" val="2054533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442D4-DDC7-0B68-BE6A-1A849ABA4B8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AB8E1117-6A7F-05B2-CC7E-1F6E3149EB9A}"/>
              </a:ext>
            </a:extLst>
          </p:cNvPr>
          <p:cNvSpPr txBox="1"/>
          <p:nvPr/>
        </p:nvSpPr>
        <p:spPr>
          <a:xfrm>
            <a:off x="863442" y="6198869"/>
            <a:ext cx="831667" cy="369332"/>
          </a:xfrm>
          <a:prstGeom prst="rect">
            <a:avLst/>
          </a:prstGeom>
          <a:noFill/>
        </p:spPr>
        <p:txBody>
          <a:bodyPr wrap="square" rtlCol="0">
            <a:spAutoFit/>
          </a:bodyPr>
          <a:lstStyle/>
          <a:p>
            <a:r>
              <a:rPr lang="en-US"/>
              <a:t>Video:</a:t>
            </a:r>
          </a:p>
        </p:txBody>
      </p:sp>
      <p:sp>
        <p:nvSpPr>
          <p:cNvPr id="5" name="TextBox 4">
            <a:extLst>
              <a:ext uri="{FF2B5EF4-FFF2-40B4-BE49-F238E27FC236}">
                <a16:creationId xmlns:a16="http://schemas.microsoft.com/office/drawing/2014/main" id="{AEC6D7B1-7DF7-73AC-A08A-46ACBEFA38E1}"/>
              </a:ext>
            </a:extLst>
          </p:cNvPr>
          <p:cNvSpPr txBox="1"/>
          <p:nvPr/>
        </p:nvSpPr>
        <p:spPr>
          <a:xfrm>
            <a:off x="1651518" y="6232849"/>
            <a:ext cx="74551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lumMod val="49000"/>
                    <a:lumOff val="51000"/>
                  </a:schemeClr>
                </a:solidFill>
                <a:hlinkClick r:id="rId2">
                  <a:extLst>
                    <a:ext uri="{A12FA001-AC4F-418D-AE19-62706E023703}">
                      <ahyp:hlinkClr xmlns:ahyp="http://schemas.microsoft.com/office/drawing/2018/hyperlinkcolor" val="tx"/>
                    </a:ext>
                  </a:extLst>
                </a:hlinkClick>
              </a:rPr>
              <a:t>Qualitative Research vs Quantitative Research: Understanding the Differences</a:t>
            </a:r>
          </a:p>
        </p:txBody>
      </p:sp>
      <p:sp>
        <p:nvSpPr>
          <p:cNvPr id="7" name="TextBox 6">
            <a:extLst>
              <a:ext uri="{FF2B5EF4-FFF2-40B4-BE49-F238E27FC236}">
                <a16:creationId xmlns:a16="http://schemas.microsoft.com/office/drawing/2014/main" id="{F9B6FA76-6A52-5B09-3A7D-A8A410F77701}"/>
              </a:ext>
            </a:extLst>
          </p:cNvPr>
          <p:cNvSpPr txBox="1"/>
          <p:nvPr/>
        </p:nvSpPr>
        <p:spPr>
          <a:xfrm>
            <a:off x="811763" y="269344"/>
            <a:ext cx="70632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solidFill>
                  <a:schemeClr val="tx1">
                    <a:lumMod val="95000"/>
                    <a:lumOff val="5000"/>
                  </a:schemeClr>
                </a:solidFill>
                <a:latin typeface="Aptos"/>
                <a:hlinkClick r:id="rId3">
                  <a:extLst>
                    <a:ext uri="{A12FA001-AC4F-418D-AE19-62706E023703}">
                      <ahyp:hlinkClr xmlns:ahyp="http://schemas.microsoft.com/office/drawing/2018/hyperlinkcolor" val="tx"/>
                    </a:ext>
                  </a:extLst>
                </a:hlinkClick>
              </a:rPr>
              <a:t>Design research</a:t>
            </a:r>
            <a:r>
              <a:rPr lang="en-US" u="sng">
                <a:solidFill>
                  <a:schemeClr val="tx1">
                    <a:lumMod val="95000"/>
                    <a:lumOff val="5000"/>
                  </a:schemeClr>
                </a:solidFill>
                <a:latin typeface="Aptos"/>
                <a:hlinkClick r:id="rId3">
                  <a:extLst>
                    <a:ext uri="{A12FA001-AC4F-418D-AE19-62706E023703}">
                      <ahyp:hlinkClr xmlns:ahyp="http://schemas.microsoft.com/office/drawing/2018/hyperlinkcolor" val="tx"/>
                    </a:ext>
                  </a:extLst>
                </a:hlinkClick>
              </a:rPr>
              <a:t> is the practice of gaining insights by </a:t>
            </a:r>
            <a:r>
              <a:rPr lang="en-US" b="1" u="sng">
                <a:solidFill>
                  <a:schemeClr val="tx1">
                    <a:lumMod val="95000"/>
                    <a:lumOff val="5000"/>
                  </a:schemeClr>
                </a:solidFill>
                <a:latin typeface="Aptos"/>
                <a:hlinkClick r:id="rId3">
                  <a:extLst>
                    <a:ext uri="{A12FA001-AC4F-418D-AE19-62706E023703}">
                      <ahyp:hlinkClr xmlns:ahyp="http://schemas.microsoft.com/office/drawing/2018/hyperlinkcolor" val="tx"/>
                    </a:ext>
                  </a:extLst>
                </a:hlinkClick>
              </a:rPr>
              <a:t>observing</a:t>
            </a:r>
            <a:r>
              <a:rPr lang="en-US" u="sng">
                <a:solidFill>
                  <a:schemeClr val="tx1">
                    <a:lumMod val="95000"/>
                    <a:lumOff val="5000"/>
                  </a:schemeClr>
                </a:solidFill>
                <a:latin typeface="Aptos"/>
                <a:hlinkClick r:id="rId3">
                  <a:extLst>
                    <a:ext uri="{A12FA001-AC4F-418D-AE19-62706E023703}">
                      <ahyp:hlinkClr xmlns:ahyp="http://schemas.microsoft.com/office/drawing/2018/hyperlinkcolor" val="tx"/>
                    </a:ext>
                  </a:extLst>
                </a:hlinkClick>
              </a:rPr>
              <a:t> </a:t>
            </a:r>
            <a:r>
              <a:rPr lang="en-US" b="1" u="sng">
                <a:solidFill>
                  <a:schemeClr val="tx1">
                    <a:lumMod val="95000"/>
                    <a:lumOff val="5000"/>
                  </a:schemeClr>
                </a:solidFill>
                <a:latin typeface="Aptos"/>
                <a:hlinkClick r:id="rId3">
                  <a:extLst>
                    <a:ext uri="{A12FA001-AC4F-418D-AE19-62706E023703}">
                      <ahyp:hlinkClr xmlns:ahyp="http://schemas.microsoft.com/office/drawing/2018/hyperlinkcolor" val="tx"/>
                    </a:ext>
                  </a:extLst>
                </a:hlinkClick>
              </a:rPr>
              <a:t>users</a:t>
            </a:r>
            <a:r>
              <a:rPr lang="en-US" u="sng">
                <a:solidFill>
                  <a:schemeClr val="tx1">
                    <a:lumMod val="95000"/>
                    <a:lumOff val="5000"/>
                  </a:schemeClr>
                </a:solidFill>
                <a:latin typeface="Aptos"/>
                <a:hlinkClick r:id="rId3">
                  <a:extLst>
                    <a:ext uri="{A12FA001-AC4F-418D-AE19-62706E023703}">
                      <ahyp:hlinkClr xmlns:ahyp="http://schemas.microsoft.com/office/drawing/2018/hyperlinkcolor" val="tx"/>
                    </a:ext>
                  </a:extLst>
                </a:hlinkClick>
              </a:rPr>
              <a:t> and understanding industry and market shifts. It involves designers using </a:t>
            </a:r>
            <a:r>
              <a:rPr lang="en-US" b="1" u="sng">
                <a:solidFill>
                  <a:schemeClr val="tx1">
                    <a:lumMod val="95000"/>
                    <a:lumOff val="5000"/>
                  </a:schemeClr>
                </a:solidFill>
                <a:latin typeface="Aptos"/>
                <a:hlinkClick r:id="rId3">
                  <a:extLst>
                    <a:ext uri="{A12FA001-AC4F-418D-AE19-62706E023703}">
                      <ahyp:hlinkClr xmlns:ahyp="http://schemas.microsoft.com/office/drawing/2018/hyperlinkcolor" val="tx"/>
                    </a:ext>
                  </a:extLst>
                </a:hlinkClick>
              </a:rPr>
              <a:t>ethnography</a:t>
            </a:r>
            <a:r>
              <a:rPr lang="en-US" u="sng">
                <a:solidFill>
                  <a:schemeClr val="tx1">
                    <a:lumMod val="95000"/>
                    <a:lumOff val="5000"/>
                  </a:schemeClr>
                </a:solidFill>
                <a:latin typeface="Aptos"/>
                <a:hlinkClick r:id="rId3">
                  <a:extLst>
                    <a:ext uri="{A12FA001-AC4F-418D-AE19-62706E023703}">
                      <ahyp:hlinkClr xmlns:ahyp="http://schemas.microsoft.com/office/drawing/2018/hyperlinkcolor" val="tx"/>
                    </a:ext>
                  </a:extLst>
                </a:hlinkClick>
              </a:rPr>
              <a:t> to access study participants and gain the best insights for designing popular products and services</a:t>
            </a:r>
            <a:endParaRPr lang="en-US" u="sng">
              <a:solidFill>
                <a:schemeClr val="tx1">
                  <a:lumMod val="95000"/>
                  <a:lumOff val="5000"/>
                </a:schemeClr>
              </a:solidFill>
              <a:latin typeface="Aptos"/>
            </a:endParaRPr>
          </a:p>
        </p:txBody>
      </p:sp>
      <p:pic>
        <p:nvPicPr>
          <p:cNvPr id="16" name="Picture 15" descr="A diagram of a diagram&#10;&#10;AI-generated content may be incorrect.">
            <a:extLst>
              <a:ext uri="{FF2B5EF4-FFF2-40B4-BE49-F238E27FC236}">
                <a16:creationId xmlns:a16="http://schemas.microsoft.com/office/drawing/2014/main" id="{3EF3DE2A-D6F3-E6DC-DF77-D1907FC200E0}"/>
              </a:ext>
            </a:extLst>
          </p:cNvPr>
          <p:cNvPicPr>
            <a:picLocks noChangeAspect="1"/>
          </p:cNvPicPr>
          <p:nvPr/>
        </p:nvPicPr>
        <p:blipFill>
          <a:blip r:embed="rId4"/>
          <a:stretch>
            <a:fillRect/>
          </a:stretch>
        </p:blipFill>
        <p:spPr>
          <a:xfrm>
            <a:off x="1391602" y="2492058"/>
            <a:ext cx="6066155" cy="3469005"/>
          </a:xfrm>
          <a:prstGeom prst="rect">
            <a:avLst/>
          </a:prstGeom>
        </p:spPr>
      </p:pic>
      <p:sp>
        <p:nvSpPr>
          <p:cNvPr id="17" name="TextBox 16">
            <a:extLst>
              <a:ext uri="{FF2B5EF4-FFF2-40B4-BE49-F238E27FC236}">
                <a16:creationId xmlns:a16="http://schemas.microsoft.com/office/drawing/2014/main" id="{D061C167-FBA9-75AC-12F5-87AB218D86F6}"/>
              </a:ext>
            </a:extLst>
          </p:cNvPr>
          <p:cNvSpPr txBox="1"/>
          <p:nvPr/>
        </p:nvSpPr>
        <p:spPr>
          <a:xfrm>
            <a:off x="812800" y="1473200"/>
            <a:ext cx="8239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1D35"/>
                </a:solidFill>
                <a:highlight>
                  <a:srgbClr val="FFFFFF"/>
                </a:highlight>
                <a:latin typeface="Aptos"/>
              </a:rPr>
              <a:t>Ethnography</a:t>
            </a:r>
            <a:r>
              <a:rPr lang="en-US">
                <a:solidFill>
                  <a:srgbClr val="001D35"/>
                </a:solidFill>
                <a:highlight>
                  <a:srgbClr val="FFFFFF"/>
                </a:highlight>
                <a:latin typeface="Aptos"/>
              </a:rPr>
              <a:t> is </a:t>
            </a:r>
            <a:r>
              <a:rPr lang="en-US"/>
              <a:t>a qualitative research method focused on understanding people and cultures by immersing oneself in their environment and observing their behaviors and interactions</a:t>
            </a:r>
            <a:r>
              <a:rPr lang="en-US">
                <a:solidFill>
                  <a:srgbClr val="001D35"/>
                </a:solidFill>
                <a:highlight>
                  <a:srgbClr val="FFFFFF"/>
                </a:highlight>
                <a:latin typeface="Aptos"/>
              </a:rPr>
              <a:t>.</a:t>
            </a:r>
            <a:endParaRPr lang="en-US">
              <a:latin typeface="Aptos"/>
            </a:endParaRPr>
          </a:p>
        </p:txBody>
      </p:sp>
      <p:sp>
        <p:nvSpPr>
          <p:cNvPr id="12" name="TextBox 11">
            <a:extLst>
              <a:ext uri="{FF2B5EF4-FFF2-40B4-BE49-F238E27FC236}">
                <a16:creationId xmlns:a16="http://schemas.microsoft.com/office/drawing/2014/main" id="{EC07F9AF-3CF5-2222-58F3-F7D983D56AF7}"/>
              </a:ext>
            </a:extLst>
          </p:cNvPr>
          <p:cNvSpPr txBox="1"/>
          <p:nvPr/>
        </p:nvSpPr>
        <p:spPr>
          <a:xfrm>
            <a:off x="263122" y="2557210"/>
            <a:ext cx="2267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1D35"/>
                </a:solidFill>
                <a:highlight>
                  <a:srgbClr val="FFFFFF"/>
                </a:highlight>
                <a:latin typeface="Aptos"/>
              </a:rPr>
              <a:t>Qualitative Research</a:t>
            </a:r>
          </a:p>
        </p:txBody>
      </p:sp>
      <p:sp>
        <p:nvSpPr>
          <p:cNvPr id="13" name="TextBox 12">
            <a:extLst>
              <a:ext uri="{FF2B5EF4-FFF2-40B4-BE49-F238E27FC236}">
                <a16:creationId xmlns:a16="http://schemas.microsoft.com/office/drawing/2014/main" id="{818746E8-8ADD-968E-36A2-07EF14829867}"/>
              </a:ext>
            </a:extLst>
          </p:cNvPr>
          <p:cNvSpPr txBox="1"/>
          <p:nvPr/>
        </p:nvSpPr>
        <p:spPr>
          <a:xfrm>
            <a:off x="6116319" y="2557210"/>
            <a:ext cx="33590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1D35"/>
                </a:solidFill>
                <a:highlight>
                  <a:srgbClr val="FFFFFF"/>
                </a:highlight>
                <a:latin typeface="Aptos"/>
              </a:rPr>
              <a:t>Quantitative Research</a:t>
            </a:r>
          </a:p>
        </p:txBody>
      </p:sp>
    </p:spTree>
    <p:extLst>
      <p:ext uri="{BB962C8B-B14F-4D97-AF65-F5344CB8AC3E}">
        <p14:creationId xmlns:p14="http://schemas.microsoft.com/office/powerpoint/2010/main" val="373889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D6A54-1BA2-25C4-9CDA-2E077567CCF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F1CC88A-F351-85AB-AB32-CF1AD53CE120}"/>
              </a:ext>
            </a:extLst>
          </p:cNvPr>
          <p:cNvSpPr txBox="1"/>
          <p:nvPr/>
        </p:nvSpPr>
        <p:spPr>
          <a:xfrm>
            <a:off x="3662833" y="1940013"/>
            <a:ext cx="831667" cy="369332"/>
          </a:xfrm>
          <a:prstGeom prst="rect">
            <a:avLst/>
          </a:prstGeom>
          <a:noFill/>
        </p:spPr>
        <p:txBody>
          <a:bodyPr wrap="square" rtlCol="0">
            <a:spAutoFit/>
          </a:bodyPr>
          <a:lstStyle/>
          <a:p>
            <a:r>
              <a:rPr lang="en-US"/>
              <a:t>Video:</a:t>
            </a:r>
          </a:p>
        </p:txBody>
      </p:sp>
      <p:sp>
        <p:nvSpPr>
          <p:cNvPr id="8" name="TextBox 7">
            <a:extLst>
              <a:ext uri="{FF2B5EF4-FFF2-40B4-BE49-F238E27FC236}">
                <a16:creationId xmlns:a16="http://schemas.microsoft.com/office/drawing/2014/main" id="{72160F42-F508-3BBE-FC2E-C2286E832B78}"/>
              </a:ext>
            </a:extLst>
          </p:cNvPr>
          <p:cNvSpPr txBox="1"/>
          <p:nvPr/>
        </p:nvSpPr>
        <p:spPr>
          <a:xfrm>
            <a:off x="700003" y="439369"/>
            <a:ext cx="752980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1D35"/>
                </a:solidFill>
                <a:highlight>
                  <a:srgbClr val="FFFFFF"/>
                </a:highlight>
                <a:latin typeface="Aptos"/>
              </a:rPr>
              <a:t>Design research in the context of </a:t>
            </a:r>
            <a:r>
              <a:rPr lang="en-US" b="1">
                <a:solidFill>
                  <a:srgbClr val="001D35"/>
                </a:solidFill>
                <a:highlight>
                  <a:srgbClr val="FFFFFF"/>
                </a:highlight>
                <a:latin typeface="Aptos"/>
              </a:rPr>
              <a:t>IDEO</a:t>
            </a:r>
            <a:r>
              <a:rPr lang="en-US">
                <a:solidFill>
                  <a:srgbClr val="001D35"/>
                </a:solidFill>
                <a:highlight>
                  <a:srgbClr val="FFFFFF"/>
                </a:highlight>
                <a:latin typeface="Aptos"/>
              </a:rPr>
              <a:t>, a company known for its design thinking approach, involves understanding </a:t>
            </a:r>
            <a:r>
              <a:rPr lang="en-US" b="1">
                <a:solidFill>
                  <a:srgbClr val="001D35"/>
                </a:solidFill>
                <a:highlight>
                  <a:srgbClr val="FFFFFF"/>
                </a:highlight>
                <a:latin typeface="Aptos"/>
              </a:rPr>
              <a:t>users' needs, behaviors, and motivations</a:t>
            </a:r>
            <a:r>
              <a:rPr lang="en-US">
                <a:solidFill>
                  <a:srgbClr val="001D35"/>
                </a:solidFill>
                <a:highlight>
                  <a:srgbClr val="FFFFFF"/>
                </a:highlight>
                <a:latin typeface="Aptos"/>
              </a:rPr>
              <a:t> through observation, interviews, and analysis to inform design decisions. Essentially, it's a </a:t>
            </a:r>
            <a:r>
              <a:rPr lang="en-US" b="1">
                <a:solidFill>
                  <a:srgbClr val="001D35"/>
                </a:solidFill>
                <a:highlight>
                  <a:srgbClr val="FFFFFF"/>
                </a:highlight>
                <a:latin typeface="Aptos"/>
              </a:rPr>
              <a:t>human-centered approach</a:t>
            </a:r>
            <a:r>
              <a:rPr lang="en-US">
                <a:solidFill>
                  <a:srgbClr val="001D35"/>
                </a:solidFill>
                <a:highlight>
                  <a:srgbClr val="FFFFFF"/>
                </a:highlight>
                <a:latin typeface="Aptos"/>
              </a:rPr>
              <a:t> to gathering insights that drive innovation and create solutions that truly meet user needs. </a:t>
            </a:r>
            <a:endParaRPr lang="en-US">
              <a:latin typeface="Aptos"/>
            </a:endParaRPr>
          </a:p>
        </p:txBody>
      </p:sp>
      <p:sp>
        <p:nvSpPr>
          <p:cNvPr id="10" name="TextBox 9">
            <a:extLst>
              <a:ext uri="{FF2B5EF4-FFF2-40B4-BE49-F238E27FC236}">
                <a16:creationId xmlns:a16="http://schemas.microsoft.com/office/drawing/2014/main" id="{38DA2D45-0D90-72F7-22FC-9BADDEE58A5F}"/>
              </a:ext>
            </a:extLst>
          </p:cNvPr>
          <p:cNvSpPr txBox="1"/>
          <p:nvPr/>
        </p:nvSpPr>
        <p:spPr>
          <a:xfrm>
            <a:off x="4572207" y="1969588"/>
            <a:ext cx="36576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lumMod val="49000"/>
                    <a:lumOff val="51000"/>
                  </a:schemeClr>
                </a:solidFill>
                <a:hlinkClick r:id="rId2">
                  <a:extLst>
                    <a:ext uri="{A12FA001-AC4F-418D-AE19-62706E023703}">
                      <ahyp:hlinkClr xmlns:ahyp="http://schemas.microsoft.com/office/drawing/2018/hyperlinkcolor" val="tx"/>
                    </a:ext>
                  </a:extLst>
                </a:hlinkClick>
              </a:rPr>
              <a:t>What is Design Thinking? | IDEO U</a:t>
            </a:r>
          </a:p>
        </p:txBody>
      </p:sp>
      <p:pic>
        <p:nvPicPr>
          <p:cNvPr id="3" name="Picture 2">
            <a:extLst>
              <a:ext uri="{FF2B5EF4-FFF2-40B4-BE49-F238E27FC236}">
                <a16:creationId xmlns:a16="http://schemas.microsoft.com/office/drawing/2014/main" id="{46043640-21EC-D17E-0A66-E7C1585B964B}"/>
              </a:ext>
            </a:extLst>
          </p:cNvPr>
          <p:cNvPicPr>
            <a:picLocks noChangeAspect="1"/>
          </p:cNvPicPr>
          <p:nvPr/>
        </p:nvPicPr>
        <p:blipFill>
          <a:blip r:embed="rId3"/>
          <a:stretch>
            <a:fillRect/>
          </a:stretch>
        </p:blipFill>
        <p:spPr>
          <a:xfrm>
            <a:off x="551180" y="2375853"/>
            <a:ext cx="8021320" cy="4178935"/>
          </a:xfrm>
          <a:prstGeom prst="rect">
            <a:avLst/>
          </a:prstGeom>
        </p:spPr>
      </p:pic>
    </p:spTree>
    <p:extLst>
      <p:ext uri="{BB962C8B-B14F-4D97-AF65-F5344CB8AC3E}">
        <p14:creationId xmlns:p14="http://schemas.microsoft.com/office/powerpoint/2010/main" val="2511645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BF323-4F56-E595-0119-10B93DB1666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8711105-65C6-91E6-705B-38FD2CCBF71F}"/>
              </a:ext>
            </a:extLst>
          </p:cNvPr>
          <p:cNvSpPr txBox="1"/>
          <p:nvPr/>
        </p:nvSpPr>
        <p:spPr>
          <a:xfrm>
            <a:off x="424752" y="2107059"/>
            <a:ext cx="831667" cy="369332"/>
          </a:xfrm>
          <a:prstGeom prst="rect">
            <a:avLst/>
          </a:prstGeom>
          <a:noFill/>
        </p:spPr>
        <p:txBody>
          <a:bodyPr wrap="square" rtlCol="0">
            <a:spAutoFit/>
          </a:bodyPr>
          <a:lstStyle/>
          <a:p>
            <a:r>
              <a:rPr lang="en-US"/>
              <a:t>Video:</a:t>
            </a:r>
          </a:p>
        </p:txBody>
      </p:sp>
      <p:pic>
        <p:nvPicPr>
          <p:cNvPr id="7" name="Picture 6">
            <a:extLst>
              <a:ext uri="{FF2B5EF4-FFF2-40B4-BE49-F238E27FC236}">
                <a16:creationId xmlns:a16="http://schemas.microsoft.com/office/drawing/2014/main" id="{F6A4C6BB-3592-CE08-3B9F-78D6401C54DF}"/>
              </a:ext>
            </a:extLst>
          </p:cNvPr>
          <p:cNvPicPr>
            <a:picLocks noChangeAspect="1"/>
          </p:cNvPicPr>
          <p:nvPr/>
        </p:nvPicPr>
        <p:blipFill>
          <a:blip r:embed="rId2">
            <a:extLst>
              <a:ext uri="{28A0092B-C50C-407E-A947-70E740481C1C}">
                <a14:useLocalDpi xmlns:a14="http://schemas.microsoft.com/office/drawing/2010/main" val="0"/>
              </a:ext>
            </a:extLst>
          </a:blip>
          <a:srcRect t="15718"/>
          <a:stretch/>
        </p:blipFill>
        <p:spPr>
          <a:xfrm>
            <a:off x="2176390" y="386866"/>
            <a:ext cx="4791220" cy="564601"/>
          </a:xfrm>
          <a:prstGeom prst="rect">
            <a:avLst/>
          </a:prstGeom>
        </p:spPr>
      </p:pic>
      <p:pic>
        <p:nvPicPr>
          <p:cNvPr id="9" name="Picture 8" descr="A close up of a text&#10;&#10;Description automatically generated">
            <a:extLst>
              <a:ext uri="{FF2B5EF4-FFF2-40B4-BE49-F238E27FC236}">
                <a16:creationId xmlns:a16="http://schemas.microsoft.com/office/drawing/2014/main" id="{5A9EFA5A-DFFA-1C4E-FBBF-267AB578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52" y="1064438"/>
            <a:ext cx="8470965" cy="1114316"/>
          </a:xfrm>
          <a:prstGeom prst="rect">
            <a:avLst/>
          </a:prstGeom>
        </p:spPr>
      </p:pic>
      <p:pic>
        <p:nvPicPr>
          <p:cNvPr id="13" name="Picture 12" descr="A white and green text on a white background&#10;&#10;Description automatically generated">
            <a:extLst>
              <a:ext uri="{FF2B5EF4-FFF2-40B4-BE49-F238E27FC236}">
                <a16:creationId xmlns:a16="http://schemas.microsoft.com/office/drawing/2014/main" id="{1E53CC91-68F0-C3F7-F560-CFF5EEA1C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440" y="2501618"/>
            <a:ext cx="7660716" cy="4174499"/>
          </a:xfrm>
          <a:prstGeom prst="rect">
            <a:avLst/>
          </a:prstGeom>
        </p:spPr>
      </p:pic>
      <p:sp>
        <p:nvSpPr>
          <p:cNvPr id="3" name="TextBox 2">
            <a:extLst>
              <a:ext uri="{FF2B5EF4-FFF2-40B4-BE49-F238E27FC236}">
                <a16:creationId xmlns:a16="http://schemas.microsoft.com/office/drawing/2014/main" id="{DFA6CE22-193C-D881-E1D6-C60E2BE16661}"/>
              </a:ext>
            </a:extLst>
          </p:cNvPr>
          <p:cNvSpPr txBox="1"/>
          <p:nvPr/>
        </p:nvSpPr>
        <p:spPr>
          <a:xfrm>
            <a:off x="1236131" y="2118348"/>
            <a:ext cx="7953023" cy="369332"/>
          </a:xfrm>
          <a:prstGeom prst="rect">
            <a:avLst/>
          </a:prstGeom>
          <a:noFill/>
        </p:spPr>
        <p:txBody>
          <a:bodyPr wrap="square">
            <a:spAutoFit/>
          </a:bodyPr>
          <a:lstStyle/>
          <a:p>
            <a:r>
              <a:rPr lang="en-US">
                <a:solidFill>
                  <a:schemeClr val="tx2">
                    <a:lumMod val="50000"/>
                    <a:lumOff val="50000"/>
                  </a:schemeClr>
                </a:solidFill>
                <a:hlinkClick r:id="rId5">
                  <a:extLst>
                    <a:ext uri="{A12FA001-AC4F-418D-AE19-62706E023703}">
                      <ahyp:hlinkClr xmlns:ahyp="http://schemas.microsoft.com/office/drawing/2018/hyperlinkcolor" val="tx"/>
                    </a:ext>
                  </a:extLst>
                </a:hlinkClick>
              </a:rPr>
              <a:t>How inventions change history (for better and for worse) - Kenneth C. Davis</a:t>
            </a:r>
            <a:endParaRPr lang="en-US">
              <a:solidFill>
                <a:schemeClr val="tx2">
                  <a:lumMod val="50000"/>
                  <a:lumOff val="50000"/>
                </a:schemeClr>
              </a:solidFill>
            </a:endParaRPr>
          </a:p>
        </p:txBody>
      </p:sp>
      <p:sp>
        <p:nvSpPr>
          <p:cNvPr id="4" name="TextBox 1">
            <a:extLst>
              <a:ext uri="{FF2B5EF4-FFF2-40B4-BE49-F238E27FC236}">
                <a16:creationId xmlns:a16="http://schemas.microsoft.com/office/drawing/2014/main" id="{015F8609-8918-41DB-673D-E998B68BCAA8}"/>
              </a:ext>
            </a:extLst>
          </p:cNvPr>
          <p:cNvSpPr txBox="1"/>
          <p:nvPr/>
        </p:nvSpPr>
        <p:spPr>
          <a:xfrm>
            <a:off x="310272" y="984987"/>
            <a:ext cx="661948" cy="461665"/>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400" b="1"/>
              <a:t>2.1</a:t>
            </a:r>
            <a:endParaRPr lang="en-US" sz="2000"/>
          </a:p>
        </p:txBody>
      </p:sp>
    </p:spTree>
    <p:extLst>
      <p:ext uri="{BB962C8B-B14F-4D97-AF65-F5344CB8AC3E}">
        <p14:creationId xmlns:p14="http://schemas.microsoft.com/office/powerpoint/2010/main" val="23042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DC35D-A11D-8FD0-3470-675A033DB0F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C000B93-A97E-A7F6-CBCE-FD01050BFBED}"/>
              </a:ext>
            </a:extLst>
          </p:cNvPr>
          <p:cNvSpPr txBox="1"/>
          <p:nvPr/>
        </p:nvSpPr>
        <p:spPr>
          <a:xfrm>
            <a:off x="2833476" y="5415154"/>
            <a:ext cx="831667" cy="369332"/>
          </a:xfrm>
          <a:prstGeom prst="rect">
            <a:avLst/>
          </a:prstGeom>
          <a:noFill/>
        </p:spPr>
        <p:txBody>
          <a:bodyPr wrap="square" rtlCol="0">
            <a:spAutoFit/>
          </a:bodyPr>
          <a:lstStyle/>
          <a:p>
            <a:r>
              <a:rPr lang="en-US"/>
              <a:t>Video:</a:t>
            </a:r>
          </a:p>
        </p:txBody>
      </p:sp>
      <p:pic>
        <p:nvPicPr>
          <p:cNvPr id="2" name="Picture 1" descr="A white text with black text&#10;&#10;Description automatically generated with medium confidence">
            <a:extLst>
              <a:ext uri="{FF2B5EF4-FFF2-40B4-BE49-F238E27FC236}">
                <a16:creationId xmlns:a16="http://schemas.microsoft.com/office/drawing/2014/main" id="{52404A3E-91EE-404F-A6C2-796EFAD24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82" y="424850"/>
            <a:ext cx="8200437" cy="4045549"/>
          </a:xfrm>
          <a:prstGeom prst="rect">
            <a:avLst/>
          </a:prstGeom>
        </p:spPr>
      </p:pic>
      <p:pic>
        <p:nvPicPr>
          <p:cNvPr id="8" name="Picture 7">
            <a:extLst>
              <a:ext uri="{FF2B5EF4-FFF2-40B4-BE49-F238E27FC236}">
                <a16:creationId xmlns:a16="http://schemas.microsoft.com/office/drawing/2014/main" id="{C993736F-6B8B-B0FE-3EA3-A7752884E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4" y="4473725"/>
            <a:ext cx="5871826" cy="425653"/>
          </a:xfrm>
          <a:prstGeom prst="rect">
            <a:avLst/>
          </a:prstGeom>
        </p:spPr>
      </p:pic>
      <p:sp>
        <p:nvSpPr>
          <p:cNvPr id="4" name="TextBox 3">
            <a:extLst>
              <a:ext uri="{FF2B5EF4-FFF2-40B4-BE49-F238E27FC236}">
                <a16:creationId xmlns:a16="http://schemas.microsoft.com/office/drawing/2014/main" id="{7B4CC725-A2E4-AACB-6B32-56FAB9944D11}"/>
              </a:ext>
            </a:extLst>
          </p:cNvPr>
          <p:cNvSpPr txBox="1"/>
          <p:nvPr/>
        </p:nvSpPr>
        <p:spPr>
          <a:xfrm>
            <a:off x="3665143" y="5415154"/>
            <a:ext cx="4572000" cy="369332"/>
          </a:xfrm>
          <a:prstGeom prst="rect">
            <a:avLst/>
          </a:prstGeom>
          <a:noFill/>
        </p:spPr>
        <p:txBody>
          <a:bodyPr wrap="square">
            <a:spAutoFit/>
          </a:bodyPr>
          <a:lstStyle/>
          <a:p>
            <a:r>
              <a:rPr lang="en-US">
                <a:solidFill>
                  <a:schemeClr val="tx2">
                    <a:lumMod val="50000"/>
                    <a:lumOff val="50000"/>
                  </a:schemeClr>
                </a:solidFill>
                <a:hlinkClick r:id="rId4">
                  <a:extLst>
                    <a:ext uri="{A12FA001-AC4F-418D-AE19-62706E023703}">
                      <ahyp:hlinkClr xmlns:ahyp="http://schemas.microsoft.com/office/drawing/2018/hyperlinkcolor" val="tx"/>
                    </a:ext>
                  </a:extLst>
                </a:hlinkClick>
              </a:rPr>
              <a:t>Understanding Intellectual Property (IP)</a:t>
            </a:r>
            <a:endParaRPr lang="en-US">
              <a:solidFill>
                <a:schemeClr val="tx2">
                  <a:lumMod val="50000"/>
                  <a:lumOff val="50000"/>
                </a:schemeClr>
              </a:solidFill>
            </a:endParaRPr>
          </a:p>
        </p:txBody>
      </p:sp>
      <p:pic>
        <p:nvPicPr>
          <p:cNvPr id="3" name="Picture 2" descr="A close-up of a logo&#10;&#10;AI-generated content may be incorrect.">
            <a:extLst>
              <a:ext uri="{FF2B5EF4-FFF2-40B4-BE49-F238E27FC236}">
                <a16:creationId xmlns:a16="http://schemas.microsoft.com/office/drawing/2014/main" id="{7CD69B0B-7FD0-9DF8-1F2B-0364AB4809B1}"/>
              </a:ext>
            </a:extLst>
          </p:cNvPr>
          <p:cNvPicPr>
            <a:picLocks noChangeAspect="1"/>
          </p:cNvPicPr>
          <p:nvPr/>
        </p:nvPicPr>
        <p:blipFill>
          <a:blip r:embed="rId5"/>
          <a:srcRect r="-498" b="52632"/>
          <a:stretch/>
        </p:blipFill>
        <p:spPr>
          <a:xfrm>
            <a:off x="570236" y="5315121"/>
            <a:ext cx="1987442" cy="1146203"/>
          </a:xfrm>
          <a:prstGeom prst="rect">
            <a:avLst/>
          </a:prstGeom>
        </p:spPr>
      </p:pic>
      <p:pic>
        <p:nvPicPr>
          <p:cNvPr id="5" name="Picture 4" descr="A close-up of a logo&#10;&#10;AI-generated content may be incorrect.">
            <a:extLst>
              <a:ext uri="{FF2B5EF4-FFF2-40B4-BE49-F238E27FC236}">
                <a16:creationId xmlns:a16="http://schemas.microsoft.com/office/drawing/2014/main" id="{4CE2EFD8-6416-5135-29C4-78613FADCE5D}"/>
              </a:ext>
            </a:extLst>
          </p:cNvPr>
          <p:cNvPicPr>
            <a:picLocks noChangeAspect="1"/>
          </p:cNvPicPr>
          <p:nvPr/>
        </p:nvPicPr>
        <p:blipFill>
          <a:blip r:embed="rId5"/>
          <a:srcRect t="48583" r="995" b="405"/>
          <a:stretch/>
        </p:blipFill>
        <p:spPr>
          <a:xfrm>
            <a:off x="580047" y="3235155"/>
            <a:ext cx="1957917" cy="1234381"/>
          </a:xfrm>
          <a:prstGeom prst="rect">
            <a:avLst/>
          </a:prstGeom>
        </p:spPr>
      </p:pic>
      <p:sp>
        <p:nvSpPr>
          <p:cNvPr id="9" name="TextBox 8">
            <a:extLst>
              <a:ext uri="{FF2B5EF4-FFF2-40B4-BE49-F238E27FC236}">
                <a16:creationId xmlns:a16="http://schemas.microsoft.com/office/drawing/2014/main" id="{693F8F9B-F897-2541-2D75-E881612B9D68}"/>
              </a:ext>
            </a:extLst>
          </p:cNvPr>
          <p:cNvSpPr txBox="1"/>
          <p:nvPr/>
        </p:nvSpPr>
        <p:spPr>
          <a:xfrm>
            <a:off x="345353" y="4475850"/>
            <a:ext cx="23899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accent6">
                    <a:lumMod val="76000"/>
                  </a:schemeClr>
                </a:solidFill>
              </a:rPr>
              <a:t>The circled R symbol (®) indicates that a trademark is registered with the United States Patent and Trademark Office (USPTO). </a:t>
            </a:r>
          </a:p>
        </p:txBody>
      </p:sp>
    </p:spTree>
    <p:extLst>
      <p:ext uri="{BB962C8B-B14F-4D97-AF65-F5344CB8AC3E}">
        <p14:creationId xmlns:p14="http://schemas.microsoft.com/office/powerpoint/2010/main" val="35900731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C896037B27A84FB9ED7F16CDB0A2BA" ma:contentTypeVersion="10" ma:contentTypeDescription="Create a new document." ma:contentTypeScope="" ma:versionID="04b0c46a6e31cce4791acad66977f3e3">
  <xsd:schema xmlns:xsd="http://www.w3.org/2001/XMLSchema" xmlns:xs="http://www.w3.org/2001/XMLSchema" xmlns:p="http://schemas.microsoft.com/office/2006/metadata/properties" xmlns:ns2="2cf5bbe8-af8e-4cad-8336-664a536d5935" xmlns:ns3="8c5129a8-b6b1-4a9b-99db-11cd74d98039" targetNamespace="http://schemas.microsoft.com/office/2006/metadata/properties" ma:root="true" ma:fieldsID="cd34d215bf1a8f51d2329b37be8c84ac" ns2:_="" ns3:_="">
    <xsd:import namespace="2cf5bbe8-af8e-4cad-8336-664a536d5935"/>
    <xsd:import namespace="8c5129a8-b6b1-4a9b-99db-11cd74d980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f5bbe8-af8e-4cad-8336-664a536d59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8f6f68c-f8f9-40b1-b6b2-b19065da7fac"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5129a8-b6b1-4a9b-99db-11cd74d9803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b65bc72-ce1e-4156-8f5c-a24eec0336a7}" ma:internalName="TaxCatchAll" ma:showField="CatchAllData" ma:web="8c5129a8-b6b1-4a9b-99db-11cd74d9803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cf5bbe8-af8e-4cad-8336-664a536d5935">
      <Terms xmlns="http://schemas.microsoft.com/office/infopath/2007/PartnerControls"/>
    </lcf76f155ced4ddcb4097134ff3c332f>
    <TaxCatchAll xmlns="8c5129a8-b6b1-4a9b-99db-11cd74d98039" xsi:nil="true"/>
  </documentManagement>
</p:properties>
</file>

<file path=customXml/itemProps1.xml><?xml version="1.0" encoding="utf-8"?>
<ds:datastoreItem xmlns:ds="http://schemas.openxmlformats.org/officeDocument/2006/customXml" ds:itemID="{EEEA70DC-9A44-45BD-97B2-362C6A7C89BA}">
  <ds:schemaRefs>
    <ds:schemaRef ds:uri="http://schemas.microsoft.com/sharepoint/v3/contenttype/forms"/>
  </ds:schemaRefs>
</ds:datastoreItem>
</file>

<file path=customXml/itemProps2.xml><?xml version="1.0" encoding="utf-8"?>
<ds:datastoreItem xmlns:ds="http://schemas.openxmlformats.org/officeDocument/2006/customXml" ds:itemID="{239146FD-412C-4E9D-9DF9-1A5A746DF807}">
  <ds:schemaRefs>
    <ds:schemaRef ds:uri="2cf5bbe8-af8e-4cad-8336-664a536d5935"/>
    <ds:schemaRef ds:uri="8c5129a8-b6b1-4a9b-99db-11cd74d980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EB30045-06FE-4199-9D6B-8F01DD173F76}">
  <ds:schemaRefs>
    <ds:schemaRef ds:uri="2cf5bbe8-af8e-4cad-8336-664a536d5935"/>
    <ds:schemaRef ds:uri="8c5129a8-b6b1-4a9b-99db-11cd74d98039"/>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Klatt, Alexander</dc:creator>
  <cp:revision>50</cp:revision>
  <dcterms:created xsi:type="dcterms:W3CDTF">2024-12-19T17:34:18Z</dcterms:created>
  <dcterms:modified xsi:type="dcterms:W3CDTF">2025-11-05T18:56:05Z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0x010100EDC896037B27A84FB9ED7F16CDB0A2BA</vt:lpwstr>
  </property>
  <property fmtid="{D5CDD505-2E9C-101B-9397-08002B2CF9AE}" pid="3" name="Order">
    <vt:r8>3000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MediaServiceImageTags">
    <vt:lpwstr/>
  </property>
</Properties>
</file>